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9" r:id="rId3"/>
    <p:sldId id="270" r:id="rId4"/>
    <p:sldId id="279" r:id="rId5"/>
    <p:sldId id="261" r:id="rId6"/>
    <p:sldId id="268" r:id="rId7"/>
    <p:sldId id="277" r:id="rId8"/>
    <p:sldId id="267" r:id="rId9"/>
    <p:sldId id="262" r:id="rId10"/>
    <p:sldId id="278" r:id="rId11"/>
    <p:sldId id="263" r:id="rId12"/>
    <p:sldId id="264" r:id="rId13"/>
    <p:sldId id="265" r:id="rId14"/>
    <p:sldId id="282" r:id="rId15"/>
    <p:sldId id="284" r:id="rId16"/>
    <p:sldId id="283" r:id="rId17"/>
    <p:sldId id="285" r:id="rId18"/>
  </p:sldIdLst>
  <p:sldSz cx="12192000" cy="6858000"/>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a:cs typeface="ＭＳ Ｐゴシック"/>
      </a:defRPr>
    </a:lvl1pPr>
    <a:lvl2pPr marL="457200" algn="l" defTabSz="457200" rtl="0" fontAlgn="base">
      <a:spcBef>
        <a:spcPct val="0"/>
      </a:spcBef>
      <a:spcAft>
        <a:spcPct val="0"/>
      </a:spcAft>
      <a:defRPr kern="1200">
        <a:solidFill>
          <a:schemeClr val="tx1"/>
        </a:solidFill>
        <a:latin typeface="Arial" charset="0"/>
        <a:ea typeface="ＭＳ Ｐゴシック"/>
        <a:cs typeface="ＭＳ Ｐゴシック"/>
      </a:defRPr>
    </a:lvl2pPr>
    <a:lvl3pPr marL="914400" algn="l" defTabSz="457200" rtl="0" fontAlgn="base">
      <a:spcBef>
        <a:spcPct val="0"/>
      </a:spcBef>
      <a:spcAft>
        <a:spcPct val="0"/>
      </a:spcAft>
      <a:defRPr kern="1200">
        <a:solidFill>
          <a:schemeClr val="tx1"/>
        </a:solidFill>
        <a:latin typeface="Arial" charset="0"/>
        <a:ea typeface="ＭＳ Ｐゴシック"/>
        <a:cs typeface="ＭＳ Ｐゴシック"/>
      </a:defRPr>
    </a:lvl3pPr>
    <a:lvl4pPr marL="1371600" algn="l" defTabSz="457200" rtl="0" fontAlgn="base">
      <a:spcBef>
        <a:spcPct val="0"/>
      </a:spcBef>
      <a:spcAft>
        <a:spcPct val="0"/>
      </a:spcAft>
      <a:defRPr kern="1200">
        <a:solidFill>
          <a:schemeClr val="tx1"/>
        </a:solidFill>
        <a:latin typeface="Arial" charset="0"/>
        <a:ea typeface="ＭＳ Ｐゴシック"/>
        <a:cs typeface="ＭＳ Ｐゴシック"/>
      </a:defRPr>
    </a:lvl4pPr>
    <a:lvl5pPr marL="1828800" algn="l" defTabSz="457200" rtl="0" fontAlgn="base">
      <a:spcBef>
        <a:spcPct val="0"/>
      </a:spcBef>
      <a:spcAft>
        <a:spcPct val="0"/>
      </a:spcAft>
      <a:defRPr kern="1200">
        <a:solidFill>
          <a:schemeClr val="tx1"/>
        </a:solidFill>
        <a:latin typeface="Arial" charset="0"/>
        <a:ea typeface="ＭＳ Ｐゴシック"/>
        <a:cs typeface="ＭＳ Ｐゴシック"/>
      </a:defRPr>
    </a:lvl5pPr>
    <a:lvl6pPr marL="2286000" algn="l" defTabSz="914400" rtl="0" eaLnBrk="1" latinLnBrk="0" hangingPunct="1">
      <a:defRPr kern="1200">
        <a:solidFill>
          <a:schemeClr val="tx1"/>
        </a:solidFill>
        <a:latin typeface="Arial" charset="0"/>
        <a:ea typeface="ＭＳ Ｐゴシック"/>
        <a:cs typeface="ＭＳ Ｐゴシック"/>
      </a:defRPr>
    </a:lvl6pPr>
    <a:lvl7pPr marL="2743200" algn="l" defTabSz="914400" rtl="0" eaLnBrk="1" latinLnBrk="0" hangingPunct="1">
      <a:defRPr kern="1200">
        <a:solidFill>
          <a:schemeClr val="tx1"/>
        </a:solidFill>
        <a:latin typeface="Arial" charset="0"/>
        <a:ea typeface="ＭＳ Ｐゴシック"/>
        <a:cs typeface="ＭＳ Ｐゴシック"/>
      </a:defRPr>
    </a:lvl7pPr>
    <a:lvl8pPr marL="3200400" algn="l" defTabSz="914400" rtl="0" eaLnBrk="1" latinLnBrk="0" hangingPunct="1">
      <a:defRPr kern="1200">
        <a:solidFill>
          <a:schemeClr val="tx1"/>
        </a:solidFill>
        <a:latin typeface="Arial" charset="0"/>
        <a:ea typeface="ＭＳ Ｐゴシック"/>
        <a:cs typeface="ＭＳ Ｐゴシック"/>
      </a:defRPr>
    </a:lvl8pPr>
    <a:lvl9pPr marL="3657600" algn="l" defTabSz="914400" rtl="0" eaLnBrk="1" latinLnBrk="0" hangingPunct="1">
      <a:defRPr kern="1200">
        <a:solidFill>
          <a:schemeClr val="tx1"/>
        </a:solidFill>
        <a:latin typeface="Arial" charset="0"/>
        <a:ea typeface="ＭＳ Ｐゴシック"/>
        <a:cs typeface="ＭＳ Ｐゴシック"/>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F82"/>
    <a:srgbClr val="21386F"/>
    <a:srgbClr val="1C2A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125" autoAdjust="0"/>
  </p:normalViewPr>
  <p:slideViewPr>
    <p:cSldViewPr snapToGrid="0" snapToObjects="1">
      <p:cViewPr>
        <p:scale>
          <a:sx n="75" d="100"/>
          <a:sy n="75" d="100"/>
        </p:scale>
        <p:origin x="300" y="-120"/>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jpg>
</file>

<file path=ppt/media/image2.jpeg>
</file>

<file path=ppt/media/image20.jpg>
</file>

<file path=ppt/media/image21.jpg>
</file>

<file path=ppt/media/image2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5CBCB-C829-4509-8CBD-2407EAE6853F}" type="datetimeFigureOut">
              <a:rPr lang="ru-RU" smtClean="0"/>
              <a:t>18.10.2017</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10FEF8-3249-4621-A511-F58006D7D6BA}" type="slidenum">
              <a:rPr lang="ru-RU" smtClean="0"/>
              <a:t>‹#›</a:t>
            </a:fld>
            <a:endParaRPr lang="ru-RU"/>
          </a:p>
        </p:txBody>
      </p:sp>
    </p:spTree>
    <p:extLst>
      <p:ext uri="{BB962C8B-B14F-4D97-AF65-F5344CB8AC3E}">
        <p14:creationId xmlns:p14="http://schemas.microsoft.com/office/powerpoint/2010/main" val="396844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1. RCNN — самая старая из моделей. Рассматриваются гипотезы о местоположении объекта (</a:t>
            </a:r>
            <a:r>
              <a:rPr lang="ru-RU" sz="1200" b="0" i="0" kern="1200" dirty="0" err="1" smtClean="0">
                <a:solidFill>
                  <a:schemeClr val="tx1"/>
                </a:solidFill>
                <a:effectLst/>
                <a:latin typeface="+mn-lt"/>
                <a:ea typeface="+mn-ea"/>
                <a:cs typeface="+mn-cs"/>
              </a:rPr>
              <a:t>objectness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object</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proposal</a:t>
            </a:r>
            <a:r>
              <a:rPr lang="ru-RU" sz="1200" b="0" i="0" kern="1200" dirty="0" smtClean="0">
                <a:solidFill>
                  <a:schemeClr val="tx1"/>
                </a:solidFill>
                <a:effectLst/>
                <a:latin typeface="+mn-lt"/>
                <a:ea typeface="+mn-ea"/>
                <a:cs typeface="+mn-cs"/>
              </a:rPr>
              <a:t>), например, </a:t>
            </a:r>
            <a:r>
              <a:rPr lang="ru-RU" sz="1200" b="0" i="0" kern="1200" dirty="0" err="1" smtClean="0">
                <a:solidFill>
                  <a:schemeClr val="tx1"/>
                </a:solidFill>
                <a:effectLst/>
                <a:latin typeface="+mn-lt"/>
                <a:ea typeface="+mn-ea"/>
                <a:cs typeface="+mn-cs"/>
              </a:rPr>
              <a:t>полученые</a:t>
            </a:r>
            <a:r>
              <a:rPr lang="ru-RU" sz="1200" b="0" i="0" kern="1200" dirty="0" smtClean="0">
                <a:solidFill>
                  <a:schemeClr val="tx1"/>
                </a:solidFill>
                <a:effectLst/>
                <a:latin typeface="+mn-lt"/>
                <a:ea typeface="+mn-ea"/>
                <a:cs typeface="+mn-cs"/>
              </a:rPr>
              <a:t> с помощью </a:t>
            </a:r>
            <a:r>
              <a:rPr lang="ru-RU" sz="1200" b="0" i="0" kern="1200" dirty="0" err="1" smtClean="0">
                <a:solidFill>
                  <a:schemeClr val="tx1"/>
                </a:solidFill>
                <a:effectLst/>
                <a:latin typeface="+mn-lt"/>
                <a:ea typeface="+mn-ea"/>
                <a:cs typeface="+mn-cs"/>
              </a:rPr>
              <a:t>SelectiveSearch</a:t>
            </a:r>
            <a:r>
              <a:rPr lang="ru-RU" sz="1200" b="0" i="0" kern="1200" dirty="0" smtClean="0">
                <a:solidFill>
                  <a:schemeClr val="tx1"/>
                </a:solidFill>
                <a:effectLst/>
                <a:latin typeface="+mn-lt"/>
                <a:ea typeface="+mn-ea"/>
                <a:cs typeface="+mn-cs"/>
              </a:rPr>
              <a:t> (алгоритм на основе сегментации). Таких гипотез обычно берут 2000. Вырезаем фрагмент изображения (гипотезу, т.е. прямоугольнике разного размера и с разным соотношением сторон выреза) и </a:t>
            </a:r>
            <a:r>
              <a:rPr lang="ru-RU" sz="1200" b="0" i="0" kern="1200" dirty="0" err="1" smtClean="0">
                <a:solidFill>
                  <a:schemeClr val="tx1"/>
                </a:solidFill>
                <a:effectLst/>
                <a:latin typeface="+mn-lt"/>
                <a:ea typeface="+mn-ea"/>
                <a:cs typeface="+mn-cs"/>
              </a:rPr>
              <a:t>перемасштабируем</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resize</a:t>
            </a:r>
            <a:r>
              <a:rPr lang="ru-RU" sz="1200" b="0" i="0" kern="1200" dirty="0" smtClean="0">
                <a:solidFill>
                  <a:schemeClr val="tx1"/>
                </a:solidFill>
                <a:effectLst/>
                <a:latin typeface="+mn-lt"/>
                <a:ea typeface="+mn-ea"/>
                <a:cs typeface="+mn-cs"/>
              </a:rPr>
              <a:t>) до 224х224. Затем запускается СНС и вычисляются признаки до предпоследнего </a:t>
            </a:r>
            <a:r>
              <a:rPr lang="ru-RU" sz="1200" b="0" i="0" kern="1200" dirty="0" err="1" smtClean="0">
                <a:solidFill>
                  <a:schemeClr val="tx1"/>
                </a:solidFill>
                <a:effectLst/>
                <a:latin typeface="+mn-lt"/>
                <a:ea typeface="+mn-ea"/>
                <a:cs typeface="+mn-cs"/>
              </a:rPr>
              <a:t>свёрточного</a:t>
            </a:r>
            <a:r>
              <a:rPr lang="ru-RU" sz="1200" b="0" i="0" kern="1200" dirty="0" smtClean="0">
                <a:solidFill>
                  <a:schemeClr val="tx1"/>
                </a:solidFill>
                <a:effectLst/>
                <a:latin typeface="+mn-lt"/>
                <a:ea typeface="+mn-ea"/>
                <a:cs typeface="+mn-cs"/>
              </a:rPr>
              <a:t> слоя это 4096 </a:t>
            </a:r>
            <a:r>
              <a:rPr lang="ru-RU" sz="1200" b="0" i="0" kern="1200" dirty="0" err="1" smtClean="0">
                <a:solidFill>
                  <a:schemeClr val="tx1"/>
                </a:solidFill>
                <a:effectLst/>
                <a:latin typeface="+mn-lt"/>
                <a:ea typeface="+mn-ea"/>
                <a:cs typeface="+mn-cs"/>
              </a:rPr>
              <a:t>float</a:t>
            </a:r>
            <a:r>
              <a:rPr lang="ru-RU" sz="1200" b="0" i="0" kern="1200" dirty="0" smtClean="0">
                <a:solidFill>
                  <a:schemeClr val="tx1"/>
                </a:solidFill>
                <a:effectLst/>
                <a:latin typeface="+mn-lt"/>
                <a:ea typeface="+mn-ea"/>
                <a:cs typeface="+mn-cs"/>
              </a:rPr>
              <a:t>. Далее запускается линейная классификация для каждого класса и уточнение местоположения относительно гипотезы (</a:t>
            </a:r>
            <a:r>
              <a:rPr lang="ru-RU" sz="1200" b="0" i="0" kern="1200" dirty="0" err="1" smtClean="0">
                <a:solidFill>
                  <a:schemeClr val="tx1"/>
                </a:solidFill>
                <a:effectLst/>
                <a:latin typeface="+mn-lt"/>
                <a:ea typeface="+mn-ea"/>
                <a:cs typeface="+mn-cs"/>
              </a:rPr>
              <a:t>object</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proposal</a:t>
            </a:r>
            <a:r>
              <a:rPr lang="ru-RU" sz="1200" b="0" i="0" kern="1200" dirty="0" smtClean="0">
                <a:solidFill>
                  <a:schemeClr val="tx1"/>
                </a:solidFill>
                <a:effectLst/>
                <a:latin typeface="+mn-lt"/>
                <a:ea typeface="+mn-ea"/>
                <a:cs typeface="+mn-cs"/>
              </a:rPr>
              <a:t>). </a:t>
            </a:r>
            <a:r>
              <a:rPr lang="ru-RU" dirty="0" smtClean="0"/>
              <a:t/>
            </a:r>
            <a:br>
              <a:rPr lang="ru-RU" dirty="0" smtClean="0"/>
            </a:br>
            <a:r>
              <a:rPr lang="ru-RU" sz="1200" b="0" i="0" kern="1200" dirty="0" smtClean="0">
                <a:solidFill>
                  <a:schemeClr val="tx1"/>
                </a:solidFill>
                <a:effectLst/>
                <a:latin typeface="+mn-lt"/>
                <a:ea typeface="+mn-ea"/>
                <a:cs typeface="+mn-cs"/>
              </a:rPr>
              <a:t>При этом обучается только линейная классификация</a:t>
            </a:r>
            <a:r>
              <a:rPr lang="ru-RU" dirty="0" smtClean="0"/>
              <a:t/>
            </a:r>
            <a:br>
              <a:rPr lang="ru-RU" dirty="0" smtClean="0"/>
            </a:br>
            <a:r>
              <a:rPr lang="ru-RU" dirty="0" smtClean="0"/>
              <a:t/>
            </a:r>
            <a:br>
              <a:rPr lang="ru-RU" dirty="0" smtClean="0"/>
            </a:br>
            <a:r>
              <a:rPr lang="ru-RU" sz="1200" b="0" i="0" kern="1200" dirty="0" smtClean="0">
                <a:solidFill>
                  <a:schemeClr val="tx1"/>
                </a:solidFill>
                <a:effectLst/>
                <a:latin typeface="+mn-lt"/>
                <a:ea typeface="+mn-ea"/>
                <a:cs typeface="+mn-cs"/>
              </a:rPr>
              <a:t>2. </a:t>
            </a:r>
            <a:r>
              <a:rPr lang="ru-RU" sz="1200" b="0" i="0" kern="1200" dirty="0" err="1" smtClean="0">
                <a:solidFill>
                  <a:schemeClr val="tx1"/>
                </a:solidFill>
                <a:effectLst/>
                <a:latin typeface="+mn-lt"/>
                <a:ea typeface="+mn-ea"/>
                <a:cs typeface="+mn-cs"/>
              </a:rPr>
              <a:t>Fast</a:t>
            </a:r>
            <a:r>
              <a:rPr lang="ru-RU" sz="1200" b="0" i="0" kern="1200" dirty="0" smtClean="0">
                <a:solidFill>
                  <a:schemeClr val="tx1"/>
                </a:solidFill>
                <a:effectLst/>
                <a:latin typeface="+mn-lt"/>
                <a:ea typeface="+mn-ea"/>
                <a:cs typeface="+mn-cs"/>
              </a:rPr>
              <a:t> RCNN — Следующий шаг, для которого не нужно вырезать прямоугольники и </a:t>
            </a:r>
            <a:r>
              <a:rPr lang="ru-RU" sz="1200" b="0" i="0" kern="1200" dirty="0" err="1" smtClean="0">
                <a:solidFill>
                  <a:schemeClr val="tx1"/>
                </a:solidFill>
                <a:effectLst/>
                <a:latin typeface="+mn-lt"/>
                <a:ea typeface="+mn-ea"/>
                <a:cs typeface="+mn-cs"/>
              </a:rPr>
              <a:t>перемасштабировать</a:t>
            </a:r>
            <a:r>
              <a:rPr lang="ru-RU" sz="1200" b="0" i="0" kern="1200" dirty="0" smtClean="0">
                <a:solidFill>
                  <a:schemeClr val="tx1"/>
                </a:solidFill>
                <a:effectLst/>
                <a:latin typeface="+mn-lt"/>
                <a:ea typeface="+mn-ea"/>
                <a:cs typeface="+mn-cs"/>
              </a:rPr>
              <a:t> их в 224х224. Т.е. рассматривается изображение к примеру 1920x1080 и запускается </a:t>
            </a:r>
            <a:r>
              <a:rPr lang="ru-RU" sz="1200" b="0" i="0" kern="1200" dirty="0" err="1" smtClean="0">
                <a:solidFill>
                  <a:schemeClr val="tx1"/>
                </a:solidFill>
                <a:effectLst/>
                <a:latin typeface="+mn-lt"/>
                <a:ea typeface="+mn-ea"/>
                <a:cs typeface="+mn-cs"/>
              </a:rPr>
              <a:t>свёрточная</a:t>
            </a:r>
            <a:r>
              <a:rPr lang="ru-RU" sz="1200" b="0" i="0" kern="1200" dirty="0" smtClean="0">
                <a:solidFill>
                  <a:schemeClr val="tx1"/>
                </a:solidFill>
                <a:effectLst/>
                <a:latin typeface="+mn-lt"/>
                <a:ea typeface="+mn-ea"/>
                <a:cs typeface="+mn-cs"/>
              </a:rPr>
              <a:t> часть НС и в качестве интересующих нас признаков будем рассматривать выход conv5 слоя (</a:t>
            </a:r>
            <a:r>
              <a:rPr lang="ru-RU" sz="1200" b="0" i="0" kern="1200" dirty="0" err="1" smtClean="0">
                <a:solidFill>
                  <a:schemeClr val="tx1"/>
                </a:solidFill>
                <a:effectLst/>
                <a:latin typeface="+mn-lt"/>
                <a:ea typeface="+mn-ea"/>
                <a:cs typeface="+mn-cs"/>
              </a:rPr>
              <a:t>top</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conv</a:t>
            </a:r>
            <a:r>
              <a:rPr lang="ru-RU" sz="1200" b="0" i="0" kern="1200" dirty="0" smtClean="0">
                <a:solidFill>
                  <a:schemeClr val="tx1"/>
                </a:solidFill>
                <a:effectLst/>
                <a:latin typeface="+mn-lt"/>
                <a:ea typeface="+mn-ea"/>
                <a:cs typeface="+mn-cs"/>
              </a:rPr>
              <a:t>), для </a:t>
            </a:r>
            <a:r>
              <a:rPr lang="ru-RU" sz="1200" b="0" i="0" kern="1200" dirty="0" err="1" smtClean="0">
                <a:solidFill>
                  <a:schemeClr val="tx1"/>
                </a:solidFill>
                <a:effectLst/>
                <a:latin typeface="+mn-lt"/>
                <a:ea typeface="+mn-ea"/>
                <a:cs typeface="+mn-cs"/>
              </a:rPr>
              <a:t>AlexNet</a:t>
            </a:r>
            <a:r>
              <a:rPr lang="ru-RU" sz="1200" b="0" i="0" kern="1200" dirty="0" smtClean="0">
                <a:solidFill>
                  <a:schemeClr val="tx1"/>
                </a:solidFill>
                <a:effectLst/>
                <a:latin typeface="+mn-lt"/>
                <a:ea typeface="+mn-ea"/>
                <a:cs typeface="+mn-cs"/>
              </a:rPr>
              <a:t> карта признаков примерно будет 120х67х256. Далее гипотезы (</a:t>
            </a:r>
            <a:r>
              <a:rPr lang="ru-RU" sz="1200" b="0" i="0" kern="1200" dirty="0" err="1" smtClean="0">
                <a:solidFill>
                  <a:schemeClr val="tx1"/>
                </a:solidFill>
                <a:effectLst/>
                <a:latin typeface="+mn-lt"/>
                <a:ea typeface="+mn-ea"/>
                <a:cs typeface="+mn-cs"/>
              </a:rPr>
              <a:t>object</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proposals</a:t>
            </a:r>
            <a:r>
              <a:rPr lang="ru-RU" sz="1200" b="0" i="0" kern="1200" dirty="0" smtClean="0">
                <a:solidFill>
                  <a:schemeClr val="tx1"/>
                </a:solidFill>
                <a:effectLst/>
                <a:latin typeface="+mn-lt"/>
                <a:ea typeface="+mn-ea"/>
                <a:cs typeface="+mn-cs"/>
              </a:rPr>
              <a:t>) проецируется на эту карту признаков и с помощью </a:t>
            </a:r>
            <a:r>
              <a:rPr lang="ru-RU" sz="1200" b="0" i="0" kern="1200" dirty="0" err="1" smtClean="0">
                <a:solidFill>
                  <a:schemeClr val="tx1"/>
                </a:solidFill>
                <a:effectLst/>
                <a:latin typeface="+mn-lt"/>
                <a:ea typeface="+mn-ea"/>
                <a:cs typeface="+mn-cs"/>
              </a:rPr>
              <a:t>ROIPooling</a:t>
            </a:r>
            <a:r>
              <a:rPr lang="ru-RU" sz="1200" b="0" i="0" kern="1200" dirty="0" smtClean="0">
                <a:solidFill>
                  <a:schemeClr val="tx1"/>
                </a:solidFill>
                <a:effectLst/>
                <a:latin typeface="+mn-lt"/>
                <a:ea typeface="+mn-ea"/>
                <a:cs typeface="+mn-cs"/>
              </a:rPr>
              <a:t> слоя </a:t>
            </a:r>
            <a:r>
              <a:rPr lang="ru-RU" sz="1200" b="0" i="0" kern="1200" dirty="0" err="1" smtClean="0">
                <a:solidFill>
                  <a:schemeClr val="tx1"/>
                </a:solidFill>
                <a:effectLst/>
                <a:latin typeface="+mn-lt"/>
                <a:ea typeface="+mn-ea"/>
                <a:cs typeface="+mn-cs"/>
              </a:rPr>
              <a:t>перемасштабируются</a:t>
            </a:r>
            <a:r>
              <a:rPr lang="ru-RU" sz="1200" b="0" i="0" kern="1200" dirty="0" smtClean="0">
                <a:solidFill>
                  <a:schemeClr val="tx1"/>
                </a:solidFill>
                <a:effectLst/>
                <a:latin typeface="+mn-lt"/>
                <a:ea typeface="+mn-ea"/>
                <a:cs typeface="+mn-cs"/>
              </a:rPr>
              <a:t> к размеру 7х7. Например если мы получили проекцию 10х3х256, то она всё равно с помощью </a:t>
            </a:r>
            <a:r>
              <a:rPr lang="ru-RU" sz="1200" b="0" i="0" kern="1200" dirty="0" err="1" smtClean="0">
                <a:solidFill>
                  <a:schemeClr val="tx1"/>
                </a:solidFill>
                <a:effectLst/>
                <a:latin typeface="+mn-lt"/>
                <a:ea typeface="+mn-ea"/>
                <a:cs typeface="+mn-cs"/>
              </a:rPr>
              <a:t>ROIPooling</a:t>
            </a:r>
            <a:r>
              <a:rPr lang="ru-RU" sz="1200" b="0" i="0" kern="1200" dirty="0" smtClean="0">
                <a:solidFill>
                  <a:schemeClr val="tx1"/>
                </a:solidFill>
                <a:effectLst/>
                <a:latin typeface="+mn-lt"/>
                <a:ea typeface="+mn-ea"/>
                <a:cs typeface="+mn-cs"/>
              </a:rPr>
              <a:t> (на основе </a:t>
            </a:r>
            <a:r>
              <a:rPr lang="ru-RU" sz="1200" b="0" i="0" kern="1200" dirty="0" err="1" smtClean="0">
                <a:solidFill>
                  <a:schemeClr val="tx1"/>
                </a:solidFill>
                <a:effectLst/>
                <a:latin typeface="+mn-lt"/>
                <a:ea typeface="+mn-ea"/>
                <a:cs typeface="+mn-cs"/>
              </a:rPr>
              <a:t>maxpooling</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перемастабируется</a:t>
            </a:r>
            <a:r>
              <a:rPr lang="ru-RU" sz="1200" b="0" i="0" kern="1200" dirty="0" smtClean="0">
                <a:solidFill>
                  <a:schemeClr val="tx1"/>
                </a:solidFill>
                <a:effectLst/>
                <a:latin typeface="+mn-lt"/>
                <a:ea typeface="+mn-ea"/>
                <a:cs typeface="+mn-cs"/>
              </a:rPr>
              <a:t> в 7х7х256. После этого работает классические </a:t>
            </a:r>
            <a:r>
              <a:rPr lang="ru-RU" sz="1200" b="0" i="0" kern="1200" dirty="0" err="1" smtClean="0">
                <a:solidFill>
                  <a:schemeClr val="tx1"/>
                </a:solidFill>
                <a:effectLst/>
                <a:latin typeface="+mn-lt"/>
                <a:ea typeface="+mn-ea"/>
                <a:cs typeface="+mn-cs"/>
              </a:rPr>
              <a:t>полносвязные</a:t>
            </a:r>
            <a:r>
              <a:rPr lang="ru-RU" sz="1200" b="0" i="0" kern="1200" dirty="0" smtClean="0">
                <a:solidFill>
                  <a:schemeClr val="tx1"/>
                </a:solidFill>
                <a:effectLst/>
                <a:latin typeface="+mn-lt"/>
                <a:ea typeface="+mn-ea"/>
                <a:cs typeface="+mn-cs"/>
              </a:rPr>
              <a:t> слои которые для каждой гипотезы вычисляют класс и смещение относительно гипотезы</a:t>
            </a:r>
            <a:r>
              <a:rPr lang="ru-RU" dirty="0" smtClean="0"/>
              <a:t/>
            </a:r>
            <a:br>
              <a:rPr lang="ru-RU" dirty="0" smtClean="0"/>
            </a:br>
            <a:r>
              <a:rPr lang="ru-RU" dirty="0" smtClean="0"/>
              <a:t/>
            </a:r>
            <a:br>
              <a:rPr lang="ru-RU" dirty="0" smtClean="0"/>
            </a:br>
            <a:r>
              <a:rPr lang="ru-RU" sz="1200" b="0" i="0" kern="1200" dirty="0" smtClean="0">
                <a:solidFill>
                  <a:schemeClr val="tx1"/>
                </a:solidFill>
                <a:effectLst/>
                <a:latin typeface="+mn-lt"/>
                <a:ea typeface="+mn-ea"/>
                <a:cs typeface="+mn-cs"/>
              </a:rPr>
              <a:t>3. RPN и </a:t>
            </a:r>
            <a:r>
              <a:rPr lang="ru-RU" sz="1200" b="0" i="0" kern="1200" dirty="0" err="1" smtClean="0">
                <a:solidFill>
                  <a:schemeClr val="tx1"/>
                </a:solidFill>
                <a:effectLst/>
                <a:latin typeface="+mn-lt"/>
                <a:ea typeface="+mn-ea"/>
                <a:cs typeface="+mn-cs"/>
              </a:rPr>
              <a:t>Faster</a:t>
            </a:r>
            <a:r>
              <a:rPr lang="ru-RU" sz="1200" b="0" i="0" kern="1200" dirty="0" smtClean="0">
                <a:solidFill>
                  <a:schemeClr val="tx1"/>
                </a:solidFill>
                <a:effectLst/>
                <a:latin typeface="+mn-lt"/>
                <a:ea typeface="+mn-ea"/>
                <a:cs typeface="+mn-cs"/>
              </a:rPr>
              <a:t> RCNN — быстрый и точный поиск гипотез. </a:t>
            </a:r>
            <a:r>
              <a:rPr lang="ru-RU" sz="1200" b="0" i="0" kern="1200" dirty="0" err="1" smtClean="0">
                <a:solidFill>
                  <a:schemeClr val="tx1"/>
                </a:solidFill>
                <a:effectLst/>
                <a:latin typeface="+mn-lt"/>
                <a:ea typeface="+mn-ea"/>
                <a:cs typeface="+mn-cs"/>
              </a:rPr>
              <a:t>SelectiveSearch</a:t>
            </a:r>
            <a:r>
              <a:rPr lang="ru-RU" sz="1200" b="0" i="0" kern="1200" dirty="0" smtClean="0">
                <a:solidFill>
                  <a:schemeClr val="tx1"/>
                </a:solidFill>
                <a:effectLst/>
                <a:latin typeface="+mn-lt"/>
                <a:ea typeface="+mn-ea"/>
                <a:cs typeface="+mn-cs"/>
              </a:rPr>
              <a:t> работает долго около 1.2с и не зависит от решаемой задачи, это эвристический не обучаемый метод. Можно обучить гипотезы так же в пространстве карты признаков conv5 (</a:t>
            </a:r>
            <a:r>
              <a:rPr lang="ru-RU" sz="1200" b="0" i="0" kern="1200" dirty="0" err="1" smtClean="0">
                <a:solidFill>
                  <a:schemeClr val="tx1"/>
                </a:solidFill>
                <a:effectLst/>
                <a:latin typeface="+mn-lt"/>
                <a:ea typeface="+mn-ea"/>
                <a:cs typeface="+mn-cs"/>
              </a:rPr>
              <a:t>top</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conv</a:t>
            </a:r>
            <a:r>
              <a:rPr lang="ru-RU" sz="1200" b="0" i="0" kern="1200" dirty="0" smtClean="0">
                <a:solidFill>
                  <a:schemeClr val="tx1"/>
                </a:solidFill>
                <a:effectLst/>
                <a:latin typeface="+mn-lt"/>
                <a:ea typeface="+mn-ea"/>
                <a:cs typeface="+mn-cs"/>
              </a:rPr>
              <a:t>) и совместно использовать с </a:t>
            </a:r>
            <a:r>
              <a:rPr lang="ru-RU" sz="1200" b="0" i="0" kern="1200" dirty="0" err="1" smtClean="0">
                <a:solidFill>
                  <a:schemeClr val="tx1"/>
                </a:solidFill>
                <a:effectLst/>
                <a:latin typeface="+mn-lt"/>
                <a:ea typeface="+mn-ea"/>
                <a:cs typeface="+mn-cs"/>
              </a:rPr>
              <a:t>Fast</a:t>
            </a:r>
            <a:r>
              <a:rPr lang="ru-RU" sz="1200" b="0" i="0" kern="1200" dirty="0" smtClean="0">
                <a:solidFill>
                  <a:schemeClr val="tx1"/>
                </a:solidFill>
                <a:effectLst/>
                <a:latin typeface="+mn-lt"/>
                <a:ea typeface="+mn-ea"/>
                <a:cs typeface="+mn-cs"/>
              </a:rPr>
              <a:t> RCNN (т.е. не нужно делать повторно свёртку). Для этого запускается </a:t>
            </a:r>
            <a:r>
              <a:rPr lang="ru-RU" sz="1200" b="0" i="0" kern="1200" dirty="0" err="1" smtClean="0">
                <a:solidFill>
                  <a:schemeClr val="tx1"/>
                </a:solidFill>
                <a:effectLst/>
                <a:latin typeface="+mn-lt"/>
                <a:ea typeface="+mn-ea"/>
                <a:cs typeface="+mn-cs"/>
              </a:rPr>
              <a:t>fully</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convolution</a:t>
            </a:r>
            <a:r>
              <a:rPr lang="ru-RU" sz="1200" b="0" i="0" kern="1200" dirty="0" smtClean="0">
                <a:solidFill>
                  <a:schemeClr val="tx1"/>
                </a:solidFill>
                <a:effectLst/>
                <a:latin typeface="+mn-lt"/>
                <a:ea typeface="+mn-ea"/>
                <a:cs typeface="+mn-cs"/>
              </a:rPr>
              <a:t> слой 3х3 который генерирует гипотезы. Причём сразу несколько для разных соотношений сторон и масштабов</a:t>
            </a:r>
            <a:r>
              <a:rPr lang="ru-RU" dirty="0" smtClean="0"/>
              <a:t/>
            </a:r>
            <a:br>
              <a:rPr lang="ru-RU" dirty="0" smtClean="0"/>
            </a:br>
            <a:r>
              <a:rPr lang="ru-RU" sz="1200" b="0" i="0" kern="1200" dirty="0" smtClean="0">
                <a:solidFill>
                  <a:schemeClr val="tx1"/>
                </a:solidFill>
                <a:effectLst/>
                <a:latin typeface="+mn-lt"/>
                <a:ea typeface="+mn-ea"/>
                <a:cs typeface="+mn-cs"/>
              </a:rPr>
              <a:t>RPN — генератор гипотез, </a:t>
            </a:r>
            <a:r>
              <a:rPr lang="ru-RU" sz="1200" b="0" i="0" kern="1200" dirty="0" err="1" smtClean="0">
                <a:solidFill>
                  <a:schemeClr val="tx1"/>
                </a:solidFill>
                <a:effectLst/>
                <a:latin typeface="+mn-lt"/>
                <a:ea typeface="+mn-ea"/>
                <a:cs typeface="+mn-cs"/>
              </a:rPr>
              <a:t>Faster</a:t>
            </a:r>
            <a:r>
              <a:rPr lang="ru-RU" sz="1200" b="0" i="0" kern="1200" dirty="0" smtClean="0">
                <a:solidFill>
                  <a:schemeClr val="tx1"/>
                </a:solidFill>
                <a:effectLst/>
                <a:latin typeface="+mn-lt"/>
                <a:ea typeface="+mn-ea"/>
                <a:cs typeface="+mn-cs"/>
              </a:rPr>
              <a:t> RCNN=</a:t>
            </a:r>
            <a:r>
              <a:rPr lang="ru-RU" sz="1200" b="0" i="0" kern="1200" dirty="0" err="1" smtClean="0">
                <a:solidFill>
                  <a:schemeClr val="tx1"/>
                </a:solidFill>
                <a:effectLst/>
                <a:latin typeface="+mn-lt"/>
                <a:ea typeface="+mn-ea"/>
                <a:cs typeface="+mn-cs"/>
              </a:rPr>
              <a:t>RPN+FastRCNN</a:t>
            </a:r>
            <a:r>
              <a:rPr lang="ru-RU" dirty="0" smtClean="0"/>
              <a:t/>
            </a:r>
            <a:br>
              <a:rPr lang="ru-RU" dirty="0" smtClean="0"/>
            </a:b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3</a:t>
            </a:fld>
            <a:endParaRPr lang="ru-RU"/>
          </a:p>
        </p:txBody>
      </p:sp>
    </p:spTree>
    <p:extLst>
      <p:ext uri="{BB962C8B-B14F-4D97-AF65-F5344CB8AC3E}">
        <p14:creationId xmlns:p14="http://schemas.microsoft.com/office/powerpoint/2010/main" val="14538877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en-US" dirty="0" smtClean="0"/>
              <a:t>https://pjreddie.com/darknet/yolo/</a:t>
            </a:r>
          </a:p>
          <a:p>
            <a:r>
              <a:rPr lang="en-US" dirty="0" smtClean="0"/>
              <a:t>https://arxiv.org/pdf/1612.08242.pdf</a:t>
            </a: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15</a:t>
            </a:fld>
            <a:endParaRPr lang="ru-RU"/>
          </a:p>
        </p:txBody>
      </p:sp>
    </p:spTree>
    <p:extLst>
      <p:ext uri="{BB962C8B-B14F-4D97-AF65-F5344CB8AC3E}">
        <p14:creationId xmlns:p14="http://schemas.microsoft.com/office/powerpoint/2010/main" val="15870674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en-US" dirty="0" smtClean="0"/>
              <a:t>https://pjreddie.com/darknet/yolo/</a:t>
            </a:r>
          </a:p>
          <a:p>
            <a:r>
              <a:rPr lang="en-US" dirty="0" smtClean="0"/>
              <a:t>https://arxiv.org/pdf/1612.08242.pdf</a:t>
            </a: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16</a:t>
            </a:fld>
            <a:endParaRPr lang="ru-RU"/>
          </a:p>
        </p:txBody>
      </p:sp>
    </p:spTree>
    <p:extLst>
      <p:ext uri="{BB962C8B-B14F-4D97-AF65-F5344CB8AC3E}">
        <p14:creationId xmlns:p14="http://schemas.microsoft.com/office/powerpoint/2010/main" val="26546885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en-US" dirty="0" smtClean="0"/>
              <a:t>https://pjreddie.com/darknet/yolo/</a:t>
            </a:r>
          </a:p>
          <a:p>
            <a:r>
              <a:rPr lang="en-US" dirty="0" smtClean="0"/>
              <a:t>https://arxiv.org/pdf/1612.08242.pdf</a:t>
            </a: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17</a:t>
            </a:fld>
            <a:endParaRPr lang="ru-RU"/>
          </a:p>
        </p:txBody>
      </p:sp>
    </p:spTree>
    <p:extLst>
      <p:ext uri="{BB962C8B-B14F-4D97-AF65-F5344CB8AC3E}">
        <p14:creationId xmlns:p14="http://schemas.microsoft.com/office/powerpoint/2010/main" val="4135251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ru-RU" sz="1200" b="0" i="0" kern="1200" dirty="0" smtClean="0">
                <a:solidFill>
                  <a:schemeClr val="tx1"/>
                </a:solidFill>
                <a:effectLst/>
                <a:latin typeface="+mn-lt"/>
                <a:ea typeface="+mn-ea"/>
                <a:cs typeface="+mn-cs"/>
              </a:rPr>
              <a:t>1. RCNN — самая старая из моделей. Рассматриваются гипотезы о местоположении объекта (</a:t>
            </a:r>
            <a:r>
              <a:rPr lang="ru-RU" sz="1200" b="0" i="0" kern="1200" dirty="0" err="1" smtClean="0">
                <a:solidFill>
                  <a:schemeClr val="tx1"/>
                </a:solidFill>
                <a:effectLst/>
                <a:latin typeface="+mn-lt"/>
                <a:ea typeface="+mn-ea"/>
                <a:cs typeface="+mn-cs"/>
              </a:rPr>
              <a:t>objectness</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object</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proposal</a:t>
            </a:r>
            <a:r>
              <a:rPr lang="ru-RU" sz="1200" b="0" i="0" kern="1200" dirty="0" smtClean="0">
                <a:solidFill>
                  <a:schemeClr val="tx1"/>
                </a:solidFill>
                <a:effectLst/>
                <a:latin typeface="+mn-lt"/>
                <a:ea typeface="+mn-ea"/>
                <a:cs typeface="+mn-cs"/>
              </a:rPr>
              <a:t>), например, </a:t>
            </a:r>
            <a:r>
              <a:rPr lang="ru-RU" sz="1200" b="0" i="0" kern="1200" dirty="0" err="1" smtClean="0">
                <a:solidFill>
                  <a:schemeClr val="tx1"/>
                </a:solidFill>
                <a:effectLst/>
                <a:latin typeface="+mn-lt"/>
                <a:ea typeface="+mn-ea"/>
                <a:cs typeface="+mn-cs"/>
              </a:rPr>
              <a:t>полученые</a:t>
            </a:r>
            <a:r>
              <a:rPr lang="ru-RU" sz="1200" b="0" i="0" kern="1200" dirty="0" smtClean="0">
                <a:solidFill>
                  <a:schemeClr val="tx1"/>
                </a:solidFill>
                <a:effectLst/>
                <a:latin typeface="+mn-lt"/>
                <a:ea typeface="+mn-ea"/>
                <a:cs typeface="+mn-cs"/>
              </a:rPr>
              <a:t> с помощью </a:t>
            </a:r>
            <a:r>
              <a:rPr lang="ru-RU" sz="1200" b="0" i="0" kern="1200" dirty="0" err="1" smtClean="0">
                <a:solidFill>
                  <a:schemeClr val="tx1"/>
                </a:solidFill>
                <a:effectLst/>
                <a:latin typeface="+mn-lt"/>
                <a:ea typeface="+mn-ea"/>
                <a:cs typeface="+mn-cs"/>
              </a:rPr>
              <a:t>SelectiveSearch</a:t>
            </a:r>
            <a:r>
              <a:rPr lang="ru-RU" sz="1200" b="0" i="0" kern="1200" dirty="0" smtClean="0">
                <a:solidFill>
                  <a:schemeClr val="tx1"/>
                </a:solidFill>
                <a:effectLst/>
                <a:latin typeface="+mn-lt"/>
                <a:ea typeface="+mn-ea"/>
                <a:cs typeface="+mn-cs"/>
              </a:rPr>
              <a:t> (алгоритм на основе сегментации). Таких гипотез обычно берут 2000. Вырезаем фрагмент изображения (гипотезу, т.е. прямоугольнике разного размера и с разным соотношением сторон выреза) и </a:t>
            </a:r>
            <a:r>
              <a:rPr lang="ru-RU" sz="1200" b="0" i="0" kern="1200" dirty="0" err="1" smtClean="0">
                <a:solidFill>
                  <a:schemeClr val="tx1"/>
                </a:solidFill>
                <a:effectLst/>
                <a:latin typeface="+mn-lt"/>
                <a:ea typeface="+mn-ea"/>
                <a:cs typeface="+mn-cs"/>
              </a:rPr>
              <a:t>перемасштабируем</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resize</a:t>
            </a:r>
            <a:r>
              <a:rPr lang="ru-RU" sz="1200" b="0" i="0" kern="1200" dirty="0" smtClean="0">
                <a:solidFill>
                  <a:schemeClr val="tx1"/>
                </a:solidFill>
                <a:effectLst/>
                <a:latin typeface="+mn-lt"/>
                <a:ea typeface="+mn-ea"/>
                <a:cs typeface="+mn-cs"/>
              </a:rPr>
              <a:t>) до 224х224. Затем запускается СНС и вычисляются признаки до предпоследнего </a:t>
            </a:r>
            <a:r>
              <a:rPr lang="ru-RU" sz="1200" b="0" i="0" kern="1200" dirty="0" err="1" smtClean="0">
                <a:solidFill>
                  <a:schemeClr val="tx1"/>
                </a:solidFill>
                <a:effectLst/>
                <a:latin typeface="+mn-lt"/>
                <a:ea typeface="+mn-ea"/>
                <a:cs typeface="+mn-cs"/>
              </a:rPr>
              <a:t>свёрточного</a:t>
            </a:r>
            <a:r>
              <a:rPr lang="ru-RU" sz="1200" b="0" i="0" kern="1200" dirty="0" smtClean="0">
                <a:solidFill>
                  <a:schemeClr val="tx1"/>
                </a:solidFill>
                <a:effectLst/>
                <a:latin typeface="+mn-lt"/>
                <a:ea typeface="+mn-ea"/>
                <a:cs typeface="+mn-cs"/>
              </a:rPr>
              <a:t> слоя это 4096 </a:t>
            </a:r>
            <a:r>
              <a:rPr lang="ru-RU" sz="1200" b="0" i="0" kern="1200" dirty="0" err="1" smtClean="0">
                <a:solidFill>
                  <a:schemeClr val="tx1"/>
                </a:solidFill>
                <a:effectLst/>
                <a:latin typeface="+mn-lt"/>
                <a:ea typeface="+mn-ea"/>
                <a:cs typeface="+mn-cs"/>
              </a:rPr>
              <a:t>float</a:t>
            </a:r>
            <a:r>
              <a:rPr lang="ru-RU" sz="1200" b="0" i="0" kern="1200" dirty="0" smtClean="0">
                <a:solidFill>
                  <a:schemeClr val="tx1"/>
                </a:solidFill>
                <a:effectLst/>
                <a:latin typeface="+mn-lt"/>
                <a:ea typeface="+mn-ea"/>
                <a:cs typeface="+mn-cs"/>
              </a:rPr>
              <a:t>. Далее запускается линейная классификация для каждого класса и уточнение местоположения относительно гипотезы (</a:t>
            </a:r>
            <a:r>
              <a:rPr lang="ru-RU" sz="1200" b="0" i="0" kern="1200" dirty="0" err="1" smtClean="0">
                <a:solidFill>
                  <a:schemeClr val="tx1"/>
                </a:solidFill>
                <a:effectLst/>
                <a:latin typeface="+mn-lt"/>
                <a:ea typeface="+mn-ea"/>
                <a:cs typeface="+mn-cs"/>
              </a:rPr>
              <a:t>object</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proposal</a:t>
            </a:r>
            <a:r>
              <a:rPr lang="ru-RU" sz="1200" b="0" i="0" kern="1200" dirty="0" smtClean="0">
                <a:solidFill>
                  <a:schemeClr val="tx1"/>
                </a:solidFill>
                <a:effectLst/>
                <a:latin typeface="+mn-lt"/>
                <a:ea typeface="+mn-ea"/>
                <a:cs typeface="+mn-cs"/>
              </a:rPr>
              <a:t>). </a:t>
            </a:r>
            <a:r>
              <a:rPr lang="ru-RU" dirty="0" smtClean="0"/>
              <a:t/>
            </a:r>
            <a:br>
              <a:rPr lang="ru-RU" dirty="0" smtClean="0"/>
            </a:br>
            <a:r>
              <a:rPr lang="ru-RU" sz="1200" b="0" i="0" kern="1200" dirty="0" smtClean="0">
                <a:solidFill>
                  <a:schemeClr val="tx1"/>
                </a:solidFill>
                <a:effectLst/>
                <a:latin typeface="+mn-lt"/>
                <a:ea typeface="+mn-ea"/>
                <a:cs typeface="+mn-cs"/>
              </a:rPr>
              <a:t>При этом обучается только линейная классификация</a:t>
            </a:r>
            <a:r>
              <a:rPr lang="ru-RU" dirty="0" smtClean="0"/>
              <a:t/>
            </a:r>
            <a:br>
              <a:rPr lang="ru-RU" dirty="0" smtClean="0"/>
            </a:br>
            <a:r>
              <a:rPr lang="ru-RU" dirty="0" smtClean="0"/>
              <a:t/>
            </a:r>
            <a:br>
              <a:rPr lang="ru-RU" dirty="0" smtClean="0"/>
            </a:br>
            <a:r>
              <a:rPr lang="ru-RU" sz="1200" b="0" i="0" kern="1200" dirty="0" smtClean="0">
                <a:solidFill>
                  <a:schemeClr val="tx1"/>
                </a:solidFill>
                <a:effectLst/>
                <a:latin typeface="+mn-lt"/>
                <a:ea typeface="+mn-ea"/>
                <a:cs typeface="+mn-cs"/>
              </a:rPr>
              <a:t>2. </a:t>
            </a:r>
            <a:r>
              <a:rPr lang="ru-RU" sz="1200" b="0" i="0" kern="1200" dirty="0" err="1" smtClean="0">
                <a:solidFill>
                  <a:schemeClr val="tx1"/>
                </a:solidFill>
                <a:effectLst/>
                <a:latin typeface="+mn-lt"/>
                <a:ea typeface="+mn-ea"/>
                <a:cs typeface="+mn-cs"/>
              </a:rPr>
              <a:t>Fast</a:t>
            </a:r>
            <a:r>
              <a:rPr lang="ru-RU" sz="1200" b="0" i="0" kern="1200" dirty="0" smtClean="0">
                <a:solidFill>
                  <a:schemeClr val="tx1"/>
                </a:solidFill>
                <a:effectLst/>
                <a:latin typeface="+mn-lt"/>
                <a:ea typeface="+mn-ea"/>
                <a:cs typeface="+mn-cs"/>
              </a:rPr>
              <a:t> RCNN — Следующий шаг, для которого не нужно вырезать прямоугольники и </a:t>
            </a:r>
            <a:r>
              <a:rPr lang="ru-RU" sz="1200" b="0" i="0" kern="1200" dirty="0" err="1" smtClean="0">
                <a:solidFill>
                  <a:schemeClr val="tx1"/>
                </a:solidFill>
                <a:effectLst/>
                <a:latin typeface="+mn-lt"/>
                <a:ea typeface="+mn-ea"/>
                <a:cs typeface="+mn-cs"/>
              </a:rPr>
              <a:t>перемасштабировать</a:t>
            </a:r>
            <a:r>
              <a:rPr lang="ru-RU" sz="1200" b="0" i="0" kern="1200" dirty="0" smtClean="0">
                <a:solidFill>
                  <a:schemeClr val="tx1"/>
                </a:solidFill>
                <a:effectLst/>
                <a:latin typeface="+mn-lt"/>
                <a:ea typeface="+mn-ea"/>
                <a:cs typeface="+mn-cs"/>
              </a:rPr>
              <a:t> их в 224х224. Т.е. рассматривается изображение к примеру 1920x1080 и запускается </a:t>
            </a:r>
            <a:r>
              <a:rPr lang="ru-RU" sz="1200" b="0" i="0" kern="1200" dirty="0" err="1" smtClean="0">
                <a:solidFill>
                  <a:schemeClr val="tx1"/>
                </a:solidFill>
                <a:effectLst/>
                <a:latin typeface="+mn-lt"/>
                <a:ea typeface="+mn-ea"/>
                <a:cs typeface="+mn-cs"/>
              </a:rPr>
              <a:t>свёрточная</a:t>
            </a:r>
            <a:r>
              <a:rPr lang="ru-RU" sz="1200" b="0" i="0" kern="1200" dirty="0" smtClean="0">
                <a:solidFill>
                  <a:schemeClr val="tx1"/>
                </a:solidFill>
                <a:effectLst/>
                <a:latin typeface="+mn-lt"/>
                <a:ea typeface="+mn-ea"/>
                <a:cs typeface="+mn-cs"/>
              </a:rPr>
              <a:t> часть НС и в качестве интересующих нас признаков будем рассматривать выход conv5 слоя (</a:t>
            </a:r>
            <a:r>
              <a:rPr lang="ru-RU" sz="1200" b="0" i="0" kern="1200" dirty="0" err="1" smtClean="0">
                <a:solidFill>
                  <a:schemeClr val="tx1"/>
                </a:solidFill>
                <a:effectLst/>
                <a:latin typeface="+mn-lt"/>
                <a:ea typeface="+mn-ea"/>
                <a:cs typeface="+mn-cs"/>
              </a:rPr>
              <a:t>top</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conv</a:t>
            </a:r>
            <a:r>
              <a:rPr lang="ru-RU" sz="1200" b="0" i="0" kern="1200" dirty="0" smtClean="0">
                <a:solidFill>
                  <a:schemeClr val="tx1"/>
                </a:solidFill>
                <a:effectLst/>
                <a:latin typeface="+mn-lt"/>
                <a:ea typeface="+mn-ea"/>
                <a:cs typeface="+mn-cs"/>
              </a:rPr>
              <a:t>), для </a:t>
            </a:r>
            <a:r>
              <a:rPr lang="ru-RU" sz="1200" b="0" i="0" kern="1200" dirty="0" err="1" smtClean="0">
                <a:solidFill>
                  <a:schemeClr val="tx1"/>
                </a:solidFill>
                <a:effectLst/>
                <a:latin typeface="+mn-lt"/>
                <a:ea typeface="+mn-ea"/>
                <a:cs typeface="+mn-cs"/>
              </a:rPr>
              <a:t>AlexNet</a:t>
            </a:r>
            <a:r>
              <a:rPr lang="ru-RU" sz="1200" b="0" i="0" kern="1200" dirty="0" smtClean="0">
                <a:solidFill>
                  <a:schemeClr val="tx1"/>
                </a:solidFill>
                <a:effectLst/>
                <a:latin typeface="+mn-lt"/>
                <a:ea typeface="+mn-ea"/>
                <a:cs typeface="+mn-cs"/>
              </a:rPr>
              <a:t> карта признаков примерно будет 120х67х256. Далее гипотезы (</a:t>
            </a:r>
            <a:r>
              <a:rPr lang="ru-RU" sz="1200" b="0" i="0" kern="1200" dirty="0" err="1" smtClean="0">
                <a:solidFill>
                  <a:schemeClr val="tx1"/>
                </a:solidFill>
                <a:effectLst/>
                <a:latin typeface="+mn-lt"/>
                <a:ea typeface="+mn-ea"/>
                <a:cs typeface="+mn-cs"/>
              </a:rPr>
              <a:t>object</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proposals</a:t>
            </a:r>
            <a:r>
              <a:rPr lang="ru-RU" sz="1200" b="0" i="0" kern="1200" dirty="0" smtClean="0">
                <a:solidFill>
                  <a:schemeClr val="tx1"/>
                </a:solidFill>
                <a:effectLst/>
                <a:latin typeface="+mn-lt"/>
                <a:ea typeface="+mn-ea"/>
                <a:cs typeface="+mn-cs"/>
              </a:rPr>
              <a:t>) проецируется на эту карту признаков и с помощью </a:t>
            </a:r>
            <a:r>
              <a:rPr lang="ru-RU" sz="1200" b="0" i="0" kern="1200" dirty="0" err="1" smtClean="0">
                <a:solidFill>
                  <a:schemeClr val="tx1"/>
                </a:solidFill>
                <a:effectLst/>
                <a:latin typeface="+mn-lt"/>
                <a:ea typeface="+mn-ea"/>
                <a:cs typeface="+mn-cs"/>
              </a:rPr>
              <a:t>ROIPooling</a:t>
            </a:r>
            <a:r>
              <a:rPr lang="ru-RU" sz="1200" b="0" i="0" kern="1200" dirty="0" smtClean="0">
                <a:solidFill>
                  <a:schemeClr val="tx1"/>
                </a:solidFill>
                <a:effectLst/>
                <a:latin typeface="+mn-lt"/>
                <a:ea typeface="+mn-ea"/>
                <a:cs typeface="+mn-cs"/>
              </a:rPr>
              <a:t> слоя </a:t>
            </a:r>
            <a:r>
              <a:rPr lang="ru-RU" sz="1200" b="0" i="0" kern="1200" dirty="0" err="1" smtClean="0">
                <a:solidFill>
                  <a:schemeClr val="tx1"/>
                </a:solidFill>
                <a:effectLst/>
                <a:latin typeface="+mn-lt"/>
                <a:ea typeface="+mn-ea"/>
                <a:cs typeface="+mn-cs"/>
              </a:rPr>
              <a:t>перемасштабируются</a:t>
            </a:r>
            <a:r>
              <a:rPr lang="ru-RU" sz="1200" b="0" i="0" kern="1200" dirty="0" smtClean="0">
                <a:solidFill>
                  <a:schemeClr val="tx1"/>
                </a:solidFill>
                <a:effectLst/>
                <a:latin typeface="+mn-lt"/>
                <a:ea typeface="+mn-ea"/>
                <a:cs typeface="+mn-cs"/>
              </a:rPr>
              <a:t> к размеру 7х7. Например если мы получили проекцию 10х3х256, то она всё равно с помощью </a:t>
            </a:r>
            <a:r>
              <a:rPr lang="ru-RU" sz="1200" b="0" i="0" kern="1200" dirty="0" err="1" smtClean="0">
                <a:solidFill>
                  <a:schemeClr val="tx1"/>
                </a:solidFill>
                <a:effectLst/>
                <a:latin typeface="+mn-lt"/>
                <a:ea typeface="+mn-ea"/>
                <a:cs typeface="+mn-cs"/>
              </a:rPr>
              <a:t>ROIPooling</a:t>
            </a:r>
            <a:r>
              <a:rPr lang="ru-RU" sz="1200" b="0" i="0" kern="1200" dirty="0" smtClean="0">
                <a:solidFill>
                  <a:schemeClr val="tx1"/>
                </a:solidFill>
                <a:effectLst/>
                <a:latin typeface="+mn-lt"/>
                <a:ea typeface="+mn-ea"/>
                <a:cs typeface="+mn-cs"/>
              </a:rPr>
              <a:t> (на основе </a:t>
            </a:r>
            <a:r>
              <a:rPr lang="ru-RU" sz="1200" b="0" i="0" kern="1200" dirty="0" err="1" smtClean="0">
                <a:solidFill>
                  <a:schemeClr val="tx1"/>
                </a:solidFill>
                <a:effectLst/>
                <a:latin typeface="+mn-lt"/>
                <a:ea typeface="+mn-ea"/>
                <a:cs typeface="+mn-cs"/>
              </a:rPr>
              <a:t>maxpooling</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перемастабируется</a:t>
            </a:r>
            <a:r>
              <a:rPr lang="ru-RU" sz="1200" b="0" i="0" kern="1200" dirty="0" smtClean="0">
                <a:solidFill>
                  <a:schemeClr val="tx1"/>
                </a:solidFill>
                <a:effectLst/>
                <a:latin typeface="+mn-lt"/>
                <a:ea typeface="+mn-ea"/>
                <a:cs typeface="+mn-cs"/>
              </a:rPr>
              <a:t> в 7х7х256. После этого работает классические </a:t>
            </a:r>
            <a:r>
              <a:rPr lang="ru-RU" sz="1200" b="0" i="0" kern="1200" dirty="0" err="1" smtClean="0">
                <a:solidFill>
                  <a:schemeClr val="tx1"/>
                </a:solidFill>
                <a:effectLst/>
                <a:latin typeface="+mn-lt"/>
                <a:ea typeface="+mn-ea"/>
                <a:cs typeface="+mn-cs"/>
              </a:rPr>
              <a:t>полносвязные</a:t>
            </a:r>
            <a:r>
              <a:rPr lang="ru-RU" sz="1200" b="0" i="0" kern="1200" dirty="0" smtClean="0">
                <a:solidFill>
                  <a:schemeClr val="tx1"/>
                </a:solidFill>
                <a:effectLst/>
                <a:latin typeface="+mn-lt"/>
                <a:ea typeface="+mn-ea"/>
                <a:cs typeface="+mn-cs"/>
              </a:rPr>
              <a:t> слои которые для каждой гипотезы вычисляют класс и смещение относительно гипотезы</a:t>
            </a:r>
            <a:r>
              <a:rPr lang="ru-RU" dirty="0" smtClean="0"/>
              <a:t/>
            </a:r>
            <a:br>
              <a:rPr lang="ru-RU" dirty="0" smtClean="0"/>
            </a:br>
            <a:r>
              <a:rPr lang="ru-RU" dirty="0" smtClean="0"/>
              <a:t/>
            </a:r>
            <a:br>
              <a:rPr lang="ru-RU" dirty="0" smtClean="0"/>
            </a:br>
            <a:r>
              <a:rPr lang="ru-RU" sz="1200" b="0" i="0" kern="1200" dirty="0" smtClean="0">
                <a:solidFill>
                  <a:schemeClr val="tx1"/>
                </a:solidFill>
                <a:effectLst/>
                <a:latin typeface="+mn-lt"/>
                <a:ea typeface="+mn-ea"/>
                <a:cs typeface="+mn-cs"/>
              </a:rPr>
              <a:t>3. RPN и </a:t>
            </a:r>
            <a:r>
              <a:rPr lang="ru-RU" sz="1200" b="0" i="0" kern="1200" dirty="0" err="1" smtClean="0">
                <a:solidFill>
                  <a:schemeClr val="tx1"/>
                </a:solidFill>
                <a:effectLst/>
                <a:latin typeface="+mn-lt"/>
                <a:ea typeface="+mn-ea"/>
                <a:cs typeface="+mn-cs"/>
              </a:rPr>
              <a:t>Faster</a:t>
            </a:r>
            <a:r>
              <a:rPr lang="ru-RU" sz="1200" b="0" i="0" kern="1200" dirty="0" smtClean="0">
                <a:solidFill>
                  <a:schemeClr val="tx1"/>
                </a:solidFill>
                <a:effectLst/>
                <a:latin typeface="+mn-lt"/>
                <a:ea typeface="+mn-ea"/>
                <a:cs typeface="+mn-cs"/>
              </a:rPr>
              <a:t> RCNN — быстрый и точный поиск гипотез. </a:t>
            </a:r>
            <a:r>
              <a:rPr lang="ru-RU" sz="1200" b="0" i="0" kern="1200" dirty="0" err="1" smtClean="0">
                <a:solidFill>
                  <a:schemeClr val="tx1"/>
                </a:solidFill>
                <a:effectLst/>
                <a:latin typeface="+mn-lt"/>
                <a:ea typeface="+mn-ea"/>
                <a:cs typeface="+mn-cs"/>
              </a:rPr>
              <a:t>SelectiveSearch</a:t>
            </a:r>
            <a:r>
              <a:rPr lang="ru-RU" sz="1200" b="0" i="0" kern="1200" dirty="0" smtClean="0">
                <a:solidFill>
                  <a:schemeClr val="tx1"/>
                </a:solidFill>
                <a:effectLst/>
                <a:latin typeface="+mn-lt"/>
                <a:ea typeface="+mn-ea"/>
                <a:cs typeface="+mn-cs"/>
              </a:rPr>
              <a:t> работает долго около 1.2с и не зависит от решаемой задачи, это эвристический не обучаемый метод. Можно обучить гипотезы так же в пространстве карты признаков conv5 (</a:t>
            </a:r>
            <a:r>
              <a:rPr lang="ru-RU" sz="1200" b="0" i="0" kern="1200" dirty="0" err="1" smtClean="0">
                <a:solidFill>
                  <a:schemeClr val="tx1"/>
                </a:solidFill>
                <a:effectLst/>
                <a:latin typeface="+mn-lt"/>
                <a:ea typeface="+mn-ea"/>
                <a:cs typeface="+mn-cs"/>
              </a:rPr>
              <a:t>top</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conv</a:t>
            </a:r>
            <a:r>
              <a:rPr lang="ru-RU" sz="1200" b="0" i="0" kern="1200" dirty="0" smtClean="0">
                <a:solidFill>
                  <a:schemeClr val="tx1"/>
                </a:solidFill>
                <a:effectLst/>
                <a:latin typeface="+mn-lt"/>
                <a:ea typeface="+mn-ea"/>
                <a:cs typeface="+mn-cs"/>
              </a:rPr>
              <a:t>) и совместно использовать с </a:t>
            </a:r>
            <a:r>
              <a:rPr lang="ru-RU" sz="1200" b="0" i="0" kern="1200" dirty="0" err="1" smtClean="0">
                <a:solidFill>
                  <a:schemeClr val="tx1"/>
                </a:solidFill>
                <a:effectLst/>
                <a:latin typeface="+mn-lt"/>
                <a:ea typeface="+mn-ea"/>
                <a:cs typeface="+mn-cs"/>
              </a:rPr>
              <a:t>Fast</a:t>
            </a:r>
            <a:r>
              <a:rPr lang="ru-RU" sz="1200" b="0" i="0" kern="1200" dirty="0" smtClean="0">
                <a:solidFill>
                  <a:schemeClr val="tx1"/>
                </a:solidFill>
                <a:effectLst/>
                <a:latin typeface="+mn-lt"/>
                <a:ea typeface="+mn-ea"/>
                <a:cs typeface="+mn-cs"/>
              </a:rPr>
              <a:t> RCNN (т.е. не нужно делать повторно свёртку). Для этого запускается </a:t>
            </a:r>
            <a:r>
              <a:rPr lang="ru-RU" sz="1200" b="0" i="0" kern="1200" dirty="0" err="1" smtClean="0">
                <a:solidFill>
                  <a:schemeClr val="tx1"/>
                </a:solidFill>
                <a:effectLst/>
                <a:latin typeface="+mn-lt"/>
                <a:ea typeface="+mn-ea"/>
                <a:cs typeface="+mn-cs"/>
              </a:rPr>
              <a:t>fully</a:t>
            </a:r>
            <a:r>
              <a:rPr lang="ru-RU" sz="1200" b="0" i="0" kern="1200" dirty="0" smtClean="0">
                <a:solidFill>
                  <a:schemeClr val="tx1"/>
                </a:solidFill>
                <a:effectLst/>
                <a:latin typeface="+mn-lt"/>
                <a:ea typeface="+mn-ea"/>
                <a:cs typeface="+mn-cs"/>
              </a:rPr>
              <a:t> </a:t>
            </a:r>
            <a:r>
              <a:rPr lang="ru-RU" sz="1200" b="0" i="0" kern="1200" dirty="0" err="1" smtClean="0">
                <a:solidFill>
                  <a:schemeClr val="tx1"/>
                </a:solidFill>
                <a:effectLst/>
                <a:latin typeface="+mn-lt"/>
                <a:ea typeface="+mn-ea"/>
                <a:cs typeface="+mn-cs"/>
              </a:rPr>
              <a:t>convolution</a:t>
            </a:r>
            <a:r>
              <a:rPr lang="ru-RU" sz="1200" b="0" i="0" kern="1200" dirty="0" smtClean="0">
                <a:solidFill>
                  <a:schemeClr val="tx1"/>
                </a:solidFill>
                <a:effectLst/>
                <a:latin typeface="+mn-lt"/>
                <a:ea typeface="+mn-ea"/>
                <a:cs typeface="+mn-cs"/>
              </a:rPr>
              <a:t> слой 3х3 который генерирует гипотезы. Причём сразу несколько для разных соотношений сторон и масштабов</a:t>
            </a:r>
            <a:r>
              <a:rPr lang="ru-RU" dirty="0" smtClean="0"/>
              <a:t/>
            </a:r>
            <a:br>
              <a:rPr lang="ru-RU" dirty="0" smtClean="0"/>
            </a:br>
            <a:r>
              <a:rPr lang="ru-RU" sz="1200" b="0" i="0" kern="1200" dirty="0" smtClean="0">
                <a:solidFill>
                  <a:schemeClr val="tx1"/>
                </a:solidFill>
                <a:effectLst/>
                <a:latin typeface="+mn-lt"/>
                <a:ea typeface="+mn-ea"/>
                <a:cs typeface="+mn-cs"/>
              </a:rPr>
              <a:t>RPN — генератор гипотез, </a:t>
            </a:r>
            <a:r>
              <a:rPr lang="ru-RU" sz="1200" b="0" i="0" kern="1200" dirty="0" err="1" smtClean="0">
                <a:solidFill>
                  <a:schemeClr val="tx1"/>
                </a:solidFill>
                <a:effectLst/>
                <a:latin typeface="+mn-lt"/>
                <a:ea typeface="+mn-ea"/>
                <a:cs typeface="+mn-cs"/>
              </a:rPr>
              <a:t>Faster</a:t>
            </a:r>
            <a:r>
              <a:rPr lang="ru-RU" sz="1200" b="0" i="0" kern="1200" dirty="0" smtClean="0">
                <a:solidFill>
                  <a:schemeClr val="tx1"/>
                </a:solidFill>
                <a:effectLst/>
                <a:latin typeface="+mn-lt"/>
                <a:ea typeface="+mn-ea"/>
                <a:cs typeface="+mn-cs"/>
              </a:rPr>
              <a:t> RCNN=</a:t>
            </a:r>
            <a:r>
              <a:rPr lang="ru-RU" sz="1200" b="0" i="0" kern="1200" dirty="0" err="1" smtClean="0">
                <a:solidFill>
                  <a:schemeClr val="tx1"/>
                </a:solidFill>
                <a:effectLst/>
                <a:latin typeface="+mn-lt"/>
                <a:ea typeface="+mn-ea"/>
                <a:cs typeface="+mn-cs"/>
              </a:rPr>
              <a:t>RPN+FastRCNN</a:t>
            </a:r>
            <a:r>
              <a:rPr lang="ru-RU" dirty="0" smtClean="0"/>
              <a:t/>
            </a:r>
            <a:br>
              <a:rPr lang="ru-RU" dirty="0" smtClean="0"/>
            </a:b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4</a:t>
            </a:fld>
            <a:endParaRPr lang="ru-RU"/>
          </a:p>
        </p:txBody>
      </p:sp>
    </p:spTree>
    <p:extLst>
      <p:ext uri="{BB962C8B-B14F-4D97-AF65-F5344CB8AC3E}">
        <p14:creationId xmlns:p14="http://schemas.microsoft.com/office/powerpoint/2010/main" val="26867223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5</a:t>
            </a:fld>
            <a:endParaRPr lang="ru-RU"/>
          </a:p>
        </p:txBody>
      </p:sp>
    </p:spTree>
    <p:extLst>
      <p:ext uri="{BB962C8B-B14F-4D97-AF65-F5344CB8AC3E}">
        <p14:creationId xmlns:p14="http://schemas.microsoft.com/office/powerpoint/2010/main" val="907435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en-US" dirty="0" smtClean="0"/>
              <a:t>https://pjreddie.com/darknet/yolo/</a:t>
            </a:r>
          </a:p>
          <a:p>
            <a:r>
              <a:rPr lang="en-US" dirty="0" smtClean="0"/>
              <a:t>https://arxiv.org/pdf/1612.08242.pdf</a:t>
            </a: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9</a:t>
            </a:fld>
            <a:endParaRPr lang="ru-RU"/>
          </a:p>
        </p:txBody>
      </p:sp>
    </p:spTree>
    <p:extLst>
      <p:ext uri="{BB962C8B-B14F-4D97-AF65-F5344CB8AC3E}">
        <p14:creationId xmlns:p14="http://schemas.microsoft.com/office/powerpoint/2010/main" val="424901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en-US" dirty="0" smtClean="0"/>
              <a:t>https://pjreddie.com/darknet/yolo/</a:t>
            </a:r>
          </a:p>
          <a:p>
            <a:r>
              <a:rPr lang="en-US" dirty="0" smtClean="0"/>
              <a:t>https://arxiv.org/pdf/1612.08242.pdf</a:t>
            </a: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10</a:t>
            </a:fld>
            <a:endParaRPr lang="ru-RU"/>
          </a:p>
        </p:txBody>
      </p:sp>
    </p:spTree>
    <p:extLst>
      <p:ext uri="{BB962C8B-B14F-4D97-AF65-F5344CB8AC3E}">
        <p14:creationId xmlns:p14="http://schemas.microsoft.com/office/powerpoint/2010/main" val="38921449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en-US" dirty="0" smtClean="0"/>
              <a:t>https://pjreddie.com/darknet/yolo/</a:t>
            </a:r>
          </a:p>
          <a:p>
            <a:r>
              <a:rPr lang="en-US" dirty="0" smtClean="0"/>
              <a:t>https://arxiv.org/pdf/1612.08242.pdf</a:t>
            </a: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11</a:t>
            </a:fld>
            <a:endParaRPr lang="ru-RU"/>
          </a:p>
        </p:txBody>
      </p:sp>
    </p:spTree>
    <p:extLst>
      <p:ext uri="{BB962C8B-B14F-4D97-AF65-F5344CB8AC3E}">
        <p14:creationId xmlns:p14="http://schemas.microsoft.com/office/powerpoint/2010/main" val="2490352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en-US" dirty="0" smtClean="0"/>
              <a:t>https://pjreddie.com/darknet/yolo/</a:t>
            </a:r>
          </a:p>
          <a:p>
            <a:r>
              <a:rPr lang="en-US" dirty="0" smtClean="0"/>
              <a:t>https://arxiv.org/pdf/1612.08242.pdf</a:t>
            </a: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12</a:t>
            </a:fld>
            <a:endParaRPr lang="ru-RU"/>
          </a:p>
        </p:txBody>
      </p:sp>
    </p:spTree>
    <p:extLst>
      <p:ext uri="{BB962C8B-B14F-4D97-AF65-F5344CB8AC3E}">
        <p14:creationId xmlns:p14="http://schemas.microsoft.com/office/powerpoint/2010/main" val="1223265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en-US" dirty="0" smtClean="0"/>
              <a:t>https://pjreddie.com/darknet/yolo/</a:t>
            </a:r>
          </a:p>
          <a:p>
            <a:r>
              <a:rPr lang="en-US" dirty="0" smtClean="0"/>
              <a:t>https://arxiv.org/pdf/1612.08242.pdf</a:t>
            </a: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13</a:t>
            </a:fld>
            <a:endParaRPr lang="ru-RU"/>
          </a:p>
        </p:txBody>
      </p:sp>
    </p:spTree>
    <p:extLst>
      <p:ext uri="{BB962C8B-B14F-4D97-AF65-F5344CB8AC3E}">
        <p14:creationId xmlns:p14="http://schemas.microsoft.com/office/powerpoint/2010/main" val="429155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r>
              <a:rPr lang="en-US" dirty="0" smtClean="0"/>
              <a:t>https://pjreddie.com/darknet/yolo/</a:t>
            </a:r>
          </a:p>
          <a:p>
            <a:r>
              <a:rPr lang="en-US" dirty="0" smtClean="0"/>
              <a:t>https://arxiv.org/pdf/1612.08242.pdf</a:t>
            </a:r>
            <a:endParaRPr lang="ru-RU" dirty="0"/>
          </a:p>
        </p:txBody>
      </p:sp>
      <p:sp>
        <p:nvSpPr>
          <p:cNvPr id="4" name="Номер слайда 3"/>
          <p:cNvSpPr>
            <a:spLocks noGrp="1"/>
          </p:cNvSpPr>
          <p:nvPr>
            <p:ph type="sldNum" sz="quarter" idx="10"/>
          </p:nvPr>
        </p:nvSpPr>
        <p:spPr/>
        <p:txBody>
          <a:bodyPr/>
          <a:lstStyle/>
          <a:p>
            <a:fld id="{0810FEF8-3249-4621-A511-F58006D7D6BA}" type="slidenum">
              <a:rPr lang="ru-RU" smtClean="0"/>
              <a:t>14</a:t>
            </a:fld>
            <a:endParaRPr lang="ru-RU"/>
          </a:p>
        </p:txBody>
      </p:sp>
    </p:spTree>
    <p:extLst>
      <p:ext uri="{BB962C8B-B14F-4D97-AF65-F5344CB8AC3E}">
        <p14:creationId xmlns:p14="http://schemas.microsoft.com/office/powerpoint/2010/main" val="517673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D80B43D1-82CB-47B9-95F7-D33685BDFA51}" type="datetime1">
              <a:rPr lang="en-US"/>
              <a:pPr>
                <a:defRPr/>
              </a:pPr>
              <a:t>18-Oct-17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4B57FFD-70CD-4C5C-8117-5884EA760DEF}"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6CC801E5-81BD-44E5-8E20-462C2C5FEFE5}" type="datetime1">
              <a:rPr lang="en-US"/>
              <a:pPr>
                <a:defRPr/>
              </a:pPr>
              <a:t>18-Oct-17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54BE88E-3ED5-4852-8D89-B50379241A2F}"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C4E6D683-A615-41BD-A4D8-17705CB114A0}" type="datetime1">
              <a:rPr lang="en-US"/>
              <a:pPr>
                <a:defRPr/>
              </a:pPr>
              <a:t>18-Oct-17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D234C045-341C-4E2D-AF88-1D9C50388585}"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CDA7838C-AED8-4BA5-8652-AEE276FCC083}" type="datetime1">
              <a:rPr lang="en-US"/>
              <a:pPr>
                <a:defRPr/>
              </a:pPr>
              <a:t>18-Oct-17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B65F501-F5CC-4E12-934E-78BB5E4DA208}"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CA0F4A4C-A39D-40F9-985D-C7DCB93C0DB5}" type="datetime1">
              <a:rPr lang="en-US"/>
              <a:pPr>
                <a:defRPr/>
              </a:pPr>
              <a:t>18-Oct-17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46B318A3-27E7-4D27-924C-4173717FF29D}"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BCFA3BEA-EE38-406D-A93D-A1B7A0C50F31}" type="datetime1">
              <a:rPr lang="en-US"/>
              <a:pPr>
                <a:defRPr/>
              </a:pPr>
              <a:t>18-Oct-17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1731699C-A097-4533-BEFF-B1452833F261}"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CD8AF676-6045-4445-B3A3-69CE264AAD80}" type="datetime1">
              <a:rPr lang="en-US"/>
              <a:pPr>
                <a:defRPr/>
              </a:pPr>
              <a:t>18-Oct-17</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C8F8C458-4B9D-4501-AB19-9D129E2810A0}"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14DE988B-86FF-4F79-A487-7C318366F71F}" type="datetime1">
              <a:rPr lang="en-US"/>
              <a:pPr>
                <a:defRPr/>
              </a:pPr>
              <a:t>18-Oct-17</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7C31CD07-29D6-4A4D-ADEA-1E0E2DFE29D8}"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DE96C13-5674-4527-A7EC-B9690D91A02D}" type="datetime1">
              <a:rPr lang="en-US"/>
              <a:pPr>
                <a:defRPr/>
              </a:pPr>
              <a:t>18-Oct-17</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89D36B3D-EFD3-47A2-82AF-07B5235D9849}"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49A9FD65-7BC8-484C-874A-A3895B64CC55}" type="datetime1">
              <a:rPr lang="en-US"/>
              <a:pPr>
                <a:defRPr/>
              </a:pPr>
              <a:t>18-Oct-17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7C45757-2996-489D-9DE7-5C2053F788D4}"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281B2E26-330E-4C2F-B5E7-B7743EB347D8}" type="datetime1">
              <a:rPr lang="en-US"/>
              <a:pPr>
                <a:defRPr/>
              </a:pPr>
              <a:t>18-Oct-17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B60040B-1B69-4DF3-82DE-71CA80F2D89C}"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109728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609600" y="1600201"/>
            <a:ext cx="109728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charset="0"/>
                <a:ea typeface="ＭＳ Ｐゴシック" charset="-128"/>
                <a:cs typeface="+mn-cs"/>
              </a:defRPr>
            </a:lvl1pPr>
          </a:lstStyle>
          <a:p>
            <a:pPr>
              <a:defRPr/>
            </a:pPr>
            <a:fld id="{9FBE2B9D-1697-4090-97E9-0A438BE077E8}" type="datetime1">
              <a:rPr lang="en-US"/>
              <a:pPr>
                <a:defRPr/>
              </a:pPr>
              <a:t>18-Oct-17</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charset="0"/>
                <a:ea typeface="ＭＳ Ｐゴシック" charset="-128"/>
                <a:cs typeface="+mn-cs"/>
              </a:defRPr>
            </a:lvl1pPr>
          </a:lstStyle>
          <a:p>
            <a:pPr>
              <a:defRPr/>
            </a:pPr>
            <a:fld id="{B1F37826-9FC6-4A47-B435-94C6280B7F57}"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0" fontAlgn="base" hangingPunct="0">
        <a:spcBef>
          <a:spcPct val="0"/>
        </a:spcBef>
        <a:spcAft>
          <a:spcPct val="0"/>
        </a:spcAft>
        <a:defRPr sz="4400" kern="1200">
          <a:solidFill>
            <a:schemeClr val="tx1"/>
          </a:solidFill>
          <a:latin typeface="+mj-lt"/>
          <a:ea typeface="ＭＳ Ｐゴシック" charset="-128"/>
          <a:cs typeface="ＭＳ Ｐゴシック" charset="-128"/>
        </a:defRPr>
      </a:lvl1pPr>
      <a:lvl2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2pPr>
      <a:lvl3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3pPr>
      <a:lvl4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4pPr>
      <a:lvl5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128"/>
          <a:cs typeface="ＭＳ Ｐゴシック" charset="-128"/>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128"/>
          <a:cs typeface="ＭＳ Ｐゴシック"/>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128"/>
          <a:cs typeface="ＭＳ Ｐゴシック"/>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128"/>
          <a:cs typeface="ＭＳ Ｐゴシック"/>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128"/>
          <a:cs typeface="ＭＳ Ｐゴシック"/>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9.jpg"/><Relationship Id="rId5" Type="http://schemas.openxmlformats.org/officeDocument/2006/relationships/image" Target="../media/image18.jpg"/><Relationship Id="rId4" Type="http://schemas.openxmlformats.org/officeDocument/2006/relationships/image" Target="../media/image17.jp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1.jpg"/><Relationship Id="rId4" Type="http://schemas.openxmlformats.org/officeDocument/2006/relationships/image" Target="../media/image20.jp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3314" name="Title 1"/>
          <p:cNvSpPr>
            <a:spLocks noGrp="1"/>
          </p:cNvSpPr>
          <p:nvPr>
            <p:ph type="ctrTitle"/>
          </p:nvPr>
        </p:nvSpPr>
        <p:spPr>
          <a:xfrm>
            <a:off x="2209800" y="2130426"/>
            <a:ext cx="7772400" cy="2206625"/>
          </a:xfrm>
        </p:spPr>
        <p:txBody>
          <a:bodyPr/>
          <a:lstStyle/>
          <a:p>
            <a:pPr eaLnBrk="1" hangingPunct="1"/>
            <a:r>
              <a:rPr lang="ru-RU" sz="2800" dirty="0">
                <a:solidFill>
                  <a:srgbClr val="000066"/>
                </a:solidFill>
                <a:latin typeface="Myriad Pro Semibold"/>
                <a:ea typeface="ＭＳ Ｐゴシック"/>
                <a:cs typeface="ＭＳ Ｐゴシック"/>
              </a:rPr>
              <a:t>Применение </a:t>
            </a:r>
            <a:r>
              <a:rPr lang="en-US" sz="2800" dirty="0">
                <a:solidFill>
                  <a:srgbClr val="000066"/>
                </a:solidFill>
                <a:latin typeface="Myriad Pro Semibold"/>
                <a:ea typeface="ＭＳ Ｐゴシック"/>
                <a:cs typeface="ＭＳ Ｐゴシック"/>
              </a:rPr>
              <a:t>Faster </a:t>
            </a:r>
            <a:r>
              <a:rPr lang="ru-RU" sz="2800" dirty="0">
                <a:solidFill>
                  <a:srgbClr val="000066"/>
                </a:solidFill>
                <a:latin typeface="Myriad Pro Semibold"/>
                <a:ea typeface="ＭＳ Ｐゴシック"/>
                <a:cs typeface="ＭＳ Ｐゴシック"/>
              </a:rPr>
              <a:t>R-CNN</a:t>
            </a:r>
            <a:r>
              <a:rPr lang="ru-RU" sz="2800" dirty="0">
                <a:solidFill>
                  <a:srgbClr val="000066"/>
                </a:solidFill>
                <a:latin typeface="Myriad Pro Semibold"/>
                <a:ea typeface="ＭＳ Ｐゴシック"/>
                <a:cs typeface="ＭＳ Ｐゴシック"/>
              </a:rPr>
              <a:t>, </a:t>
            </a:r>
            <a:r>
              <a:rPr lang="ru-RU" sz="2800" dirty="0">
                <a:solidFill>
                  <a:srgbClr val="000066"/>
                </a:solidFill>
                <a:latin typeface="Myriad Pro Semibold"/>
                <a:ea typeface="ＭＳ Ｐゴシック"/>
                <a:cs typeface="ＭＳ Ｐゴシック"/>
              </a:rPr>
              <a:t>SSD, YOLO для </a:t>
            </a:r>
            <a:r>
              <a:rPr lang="ru-RU" sz="2800" dirty="0">
                <a:solidFill>
                  <a:srgbClr val="000066"/>
                </a:solidFill>
                <a:latin typeface="Myriad Pro Semibold"/>
                <a:ea typeface="ＭＳ Ｐゴシック"/>
                <a:cs typeface="ＭＳ Ｐゴシック"/>
              </a:rPr>
              <a:t>детектирования объектов на изображениях</a:t>
            </a:r>
            <a:endParaRPr lang="en-US" sz="2900" dirty="0">
              <a:solidFill>
                <a:srgbClr val="21386F"/>
              </a:solidFill>
              <a:latin typeface="Myriad Pro Semibold"/>
              <a:ea typeface="ＭＳ Ｐゴシック"/>
              <a:cs typeface="ＭＳ Ｐゴシック"/>
            </a:endParaRPr>
          </a:p>
        </p:txBody>
      </p:sp>
      <p:sp>
        <p:nvSpPr>
          <p:cNvPr id="13315" name="Subtitle 2"/>
          <p:cNvSpPr>
            <a:spLocks noGrp="1"/>
          </p:cNvSpPr>
          <p:nvPr>
            <p:ph type="subTitle" idx="1"/>
          </p:nvPr>
        </p:nvSpPr>
        <p:spPr>
          <a:xfrm>
            <a:off x="2895600" y="4468813"/>
            <a:ext cx="6400800" cy="908050"/>
          </a:xfrm>
        </p:spPr>
        <p:txBody>
          <a:bodyPr/>
          <a:lstStyle/>
          <a:p>
            <a:pPr eaLnBrk="1" hangingPunct="1"/>
            <a:r>
              <a:rPr lang="ru-RU" sz="2000" dirty="0">
                <a:solidFill>
                  <a:srgbClr val="000066"/>
                </a:solidFill>
                <a:latin typeface="Myriad Pro"/>
                <a:ea typeface="ＭＳ Ｐゴシック"/>
                <a:cs typeface="ＭＳ Ｐゴシック"/>
              </a:rPr>
              <a:t>Васильева Инна</a:t>
            </a:r>
          </a:p>
          <a:p>
            <a:pPr eaLnBrk="1" hangingPunct="1"/>
            <a:r>
              <a:rPr kumimoji="1" lang="ru-RU" sz="2000" dirty="0">
                <a:solidFill>
                  <a:srgbClr val="000066"/>
                </a:solidFill>
                <a:latin typeface="Myriad Pro"/>
                <a:ea typeface="ＭＳ Ｐゴシック"/>
                <a:cs typeface="ＭＳ Ｐゴシック"/>
              </a:rPr>
              <a:t>Мошкина Дарья</a:t>
            </a:r>
            <a:endParaRPr kumimoji="1" lang="ru-RU" sz="1400" dirty="0">
              <a:solidFill>
                <a:srgbClr val="000066"/>
              </a:solidFill>
              <a:latin typeface="Myriad Pro"/>
              <a:ea typeface="ＭＳ Ｐゴシック"/>
              <a:cs typeface="ＭＳ Ｐゴシック"/>
            </a:endParaRPr>
          </a:p>
        </p:txBody>
      </p:sp>
      <p:sp>
        <p:nvSpPr>
          <p:cNvPr id="13316" name="Subtitle 2"/>
          <p:cNvSpPr txBox="1">
            <a:spLocks/>
          </p:cNvSpPr>
          <p:nvPr/>
        </p:nvSpPr>
        <p:spPr bwMode="auto">
          <a:xfrm>
            <a:off x="2895600" y="6467475"/>
            <a:ext cx="6400800" cy="349250"/>
          </a:xfrm>
          <a:prstGeom prst="rect">
            <a:avLst/>
          </a:prstGeom>
          <a:noFill/>
          <a:ln w="9525">
            <a:noFill/>
            <a:miter lim="800000"/>
            <a:headEnd/>
            <a:tailEnd/>
          </a:ln>
        </p:spPr>
        <p:txBody>
          <a:bodyPr/>
          <a:lstStyle/>
          <a:p>
            <a:pPr algn="ctr">
              <a:spcBef>
                <a:spcPct val="20000"/>
              </a:spcBef>
            </a:pPr>
            <a:r>
              <a:rPr lang="ru-RU" sz="800" dirty="0">
                <a:solidFill>
                  <a:schemeClr val="bg1"/>
                </a:solidFill>
              </a:rPr>
              <a:t>Высшая школа экономики, </a:t>
            </a:r>
            <a:r>
              <a:rPr lang="ru-RU" sz="800" dirty="0">
                <a:solidFill>
                  <a:schemeClr val="bg1"/>
                </a:solidFill>
              </a:rPr>
              <a:t>Нижний Новгород, 201</a:t>
            </a:r>
            <a:r>
              <a:rPr lang="ru-RU" sz="800" dirty="0">
                <a:solidFill>
                  <a:schemeClr val="bg1"/>
                </a:solidFill>
              </a:rPr>
              <a:t>7</a:t>
            </a:r>
          </a:p>
          <a:p>
            <a:pPr algn="ctr">
              <a:spcBef>
                <a:spcPct val="20000"/>
              </a:spcBef>
            </a:pPr>
            <a:r>
              <a:rPr lang="en-US" sz="800" dirty="0">
                <a:solidFill>
                  <a:schemeClr val="bg1"/>
                </a:solidFill>
              </a:rPr>
              <a:t>www.hse.ru</a:t>
            </a:r>
            <a:r>
              <a:rPr lang="ru-RU" sz="800" dirty="0">
                <a:solidFill>
                  <a:schemeClr val="bg1"/>
                </a:solidFill>
              </a:rPr>
              <a:t> </a:t>
            </a:r>
            <a:endParaRPr kumimoji="1" lang="ru-RU" sz="800" dirty="0">
              <a:solidFill>
                <a:schemeClr val="bg1"/>
              </a:solidFill>
              <a:latin typeface="Myriad Pro"/>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YOLO – You Only Look Once</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6" name="Rectangle 12"/>
          <p:cNvSpPr>
            <a:spLocks noChangeArrowheads="1"/>
          </p:cNvSpPr>
          <p:nvPr/>
        </p:nvSpPr>
        <p:spPr bwMode="auto">
          <a:xfrm>
            <a:off x="1746250" y="1479550"/>
            <a:ext cx="8702294" cy="1569660"/>
          </a:xfrm>
          <a:prstGeom prst="rect">
            <a:avLst/>
          </a:prstGeom>
          <a:noFill/>
          <a:ln w="9525">
            <a:noFill/>
            <a:miter lim="800000"/>
            <a:headEnd/>
            <a:tailEnd/>
          </a:ln>
        </p:spPr>
        <p:txBody>
          <a:bodyPr wrap="square">
            <a:spAutoFit/>
          </a:bodyPr>
          <a:lstStyle/>
          <a:p>
            <a:r>
              <a:rPr lang="en-US" sz="2400" dirty="0"/>
              <a:t>A</a:t>
            </a:r>
            <a:r>
              <a:rPr lang="en-US" sz="2400" dirty="0"/>
              <a:t> </a:t>
            </a:r>
            <a:r>
              <a:rPr lang="en-US" sz="2400" dirty="0"/>
              <a:t>single neural </a:t>
            </a:r>
            <a:r>
              <a:rPr lang="en-US" sz="2400" dirty="0"/>
              <a:t>network is used </a:t>
            </a:r>
            <a:r>
              <a:rPr lang="en-US" sz="2400" dirty="0"/>
              <a:t>to the full image. This network divides the image into regions and predicts bounding boxes and probabilities for each region. These bounding boxes are weighted by the predicted probabilities.</a:t>
            </a:r>
            <a:r>
              <a:rPr lang="ru-RU" sz="1600" dirty="0"/>
              <a:t>.</a:t>
            </a:r>
            <a:r>
              <a:rPr lang="ru-RU" sz="1600" dirty="0"/>
              <a:t> </a:t>
            </a:r>
            <a:endParaRPr lang="ru-RU" sz="1600" dirty="0">
              <a:solidFill>
                <a:srgbClr val="003F82"/>
              </a:solidFill>
              <a:latin typeface="Myriad Pro"/>
            </a:endParaRPr>
          </a:p>
        </p:txBody>
      </p:sp>
      <p:pic>
        <p:nvPicPr>
          <p:cNvPr id="1026" name="Picture 2" descr="https://pjreddie.com/media/image/model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3636" y="3422818"/>
            <a:ext cx="8202028" cy="2243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80538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YOLO: Advantages</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6" name="Rectangle 12"/>
          <p:cNvSpPr>
            <a:spLocks noChangeArrowheads="1"/>
          </p:cNvSpPr>
          <p:nvPr/>
        </p:nvSpPr>
        <p:spPr bwMode="auto">
          <a:xfrm>
            <a:off x="1746250" y="1471008"/>
            <a:ext cx="8702294" cy="3416320"/>
          </a:xfrm>
          <a:prstGeom prst="rect">
            <a:avLst/>
          </a:prstGeom>
          <a:noFill/>
          <a:ln w="9525">
            <a:noFill/>
            <a:miter lim="800000"/>
            <a:headEnd/>
            <a:tailEnd/>
          </a:ln>
        </p:spPr>
        <p:txBody>
          <a:bodyPr wrap="square">
            <a:spAutoFit/>
          </a:bodyPr>
          <a:lstStyle/>
          <a:p>
            <a:r>
              <a:rPr lang="en-US" sz="2400" dirty="0"/>
              <a:t>Advantages </a:t>
            </a:r>
            <a:r>
              <a:rPr lang="en-US" sz="2400" dirty="0"/>
              <a:t>over classifier-based </a:t>
            </a:r>
            <a:r>
              <a:rPr lang="en-US" sz="2400" dirty="0"/>
              <a:t>systems:</a:t>
            </a:r>
          </a:p>
          <a:p>
            <a:pPr marL="285750" indent="-285750">
              <a:buFont typeface="Arial" panose="020B0604020202020204" pitchFamily="34" charset="0"/>
              <a:buChar char="•"/>
            </a:pPr>
            <a:r>
              <a:rPr lang="en-US" sz="2400" dirty="0"/>
              <a:t>It </a:t>
            </a:r>
            <a:r>
              <a:rPr lang="en-US" sz="2400" dirty="0"/>
              <a:t>looks at the whole image at test time so its predictions are informed by global context in the image. </a:t>
            </a:r>
          </a:p>
          <a:p>
            <a:pPr marL="285750" indent="-285750">
              <a:buFont typeface="Arial" panose="020B0604020202020204" pitchFamily="34" charset="0"/>
              <a:buChar char="•"/>
            </a:pPr>
            <a:r>
              <a:rPr lang="en-US" sz="2400" dirty="0"/>
              <a:t>Makes </a:t>
            </a:r>
            <a:r>
              <a:rPr lang="en-US" sz="2400" dirty="0"/>
              <a:t>predictions with a single network evaluation unlike systems like R-CNN which require thousands for a single image. This makes it extremely fast, more than 1000x faster than R-CNN and 100x faster than Fast R-CNN. </a:t>
            </a:r>
            <a:endParaRPr lang="en-US" sz="2400" dirty="0"/>
          </a:p>
          <a:p>
            <a:pPr marL="285750" indent="-285750">
              <a:buFont typeface="Arial" panose="020B0604020202020204" pitchFamily="34" charset="0"/>
              <a:buChar char="•"/>
            </a:pPr>
            <a:r>
              <a:rPr lang="en-US" altLang="zh-CN" sz="2400" dirty="0"/>
              <a:t>Maintaining  a proper accuracy </a:t>
            </a:r>
            <a:r>
              <a:rPr lang="en-US" altLang="zh-CN" sz="2400" dirty="0"/>
              <a:t>range</a:t>
            </a:r>
          </a:p>
          <a:p>
            <a:pPr marL="285750" indent="-285750">
              <a:buFont typeface="Arial" panose="020B0604020202020204" pitchFamily="34" charset="0"/>
              <a:buChar char="•"/>
            </a:pPr>
            <a:r>
              <a:rPr lang="en-US" sz="2400" dirty="0"/>
              <a:t>Able </a:t>
            </a:r>
            <a:r>
              <a:rPr lang="en-US" sz="2400" dirty="0"/>
              <a:t>to recognize a wide variety of objects</a:t>
            </a:r>
            <a:endParaRPr lang="en-US" altLang="zh-CN" sz="2400" dirty="0"/>
          </a:p>
        </p:txBody>
      </p:sp>
    </p:spTree>
    <p:extLst>
      <p:ext uri="{BB962C8B-B14F-4D97-AF65-F5344CB8AC3E}">
        <p14:creationId xmlns:p14="http://schemas.microsoft.com/office/powerpoint/2010/main" val="18773200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YOLO: How it works</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6" name="Rectangle 12"/>
          <p:cNvSpPr>
            <a:spLocks noChangeArrowheads="1"/>
          </p:cNvSpPr>
          <p:nvPr/>
        </p:nvSpPr>
        <p:spPr bwMode="auto">
          <a:xfrm>
            <a:off x="1746250" y="1471008"/>
            <a:ext cx="8702294" cy="1569660"/>
          </a:xfrm>
          <a:prstGeom prst="rect">
            <a:avLst/>
          </a:prstGeom>
          <a:noFill/>
          <a:ln w="9525">
            <a:noFill/>
            <a:miter lim="800000"/>
            <a:headEnd/>
            <a:tailEnd/>
          </a:ln>
        </p:spPr>
        <p:txBody>
          <a:bodyPr wrap="square">
            <a:spAutoFit/>
          </a:bodyPr>
          <a:lstStyle/>
          <a:p>
            <a:pPr marL="342900" indent="-342900">
              <a:buFont typeface="Arial" panose="020B0604020202020204" pitchFamily="34" charset="0"/>
              <a:buChar char="•"/>
            </a:pPr>
            <a:r>
              <a:rPr lang="en-US" altLang="zh-CN" sz="2400" dirty="0"/>
              <a:t>No </a:t>
            </a:r>
            <a:r>
              <a:rPr lang="en-US" altLang="zh-CN" sz="2400" dirty="0"/>
              <a:t>bounding box proposals and subsequent pixel or feature resampling stage</a:t>
            </a:r>
          </a:p>
          <a:p>
            <a:pPr marL="342900" indent="-342900">
              <a:buFont typeface="Arial" panose="020B0604020202020204" pitchFamily="34" charset="0"/>
              <a:buChar char="•"/>
            </a:pPr>
            <a:r>
              <a:rPr lang="en-US" altLang="zh-CN" sz="2400" dirty="0"/>
              <a:t>A neural network predicts bounding boxes and class probabilities directly from full images in one evaluation</a:t>
            </a:r>
            <a:endParaRPr lang="zh-CN" altLang="en-US" sz="2400" dirty="0"/>
          </a:p>
        </p:txBody>
      </p:sp>
      <p:pic>
        <p:nvPicPr>
          <p:cNvPr id="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52689" y="3218166"/>
            <a:ext cx="7286625" cy="3019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995627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YOLO: How it works</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6" name="Rectangle 12"/>
          <p:cNvSpPr>
            <a:spLocks noChangeArrowheads="1"/>
          </p:cNvSpPr>
          <p:nvPr/>
        </p:nvSpPr>
        <p:spPr bwMode="auto">
          <a:xfrm>
            <a:off x="1746250" y="1471009"/>
            <a:ext cx="8702294" cy="2246769"/>
          </a:xfrm>
          <a:prstGeom prst="rect">
            <a:avLst/>
          </a:prstGeom>
          <a:noFill/>
          <a:ln w="9525">
            <a:noFill/>
            <a:miter lim="800000"/>
            <a:headEnd/>
            <a:tailEnd/>
          </a:ln>
        </p:spPr>
        <p:txBody>
          <a:bodyPr wrap="square">
            <a:spAutoFit/>
          </a:bodyPr>
          <a:lstStyle/>
          <a:p>
            <a:pPr marL="457200" indent="-457200">
              <a:buFont typeface="Arial" panose="020B0604020202020204" pitchFamily="34" charset="0"/>
              <a:buChar char="•"/>
            </a:pPr>
            <a:r>
              <a:rPr lang="en-US" altLang="zh-CN" sz="2000" dirty="0"/>
              <a:t>Uses </a:t>
            </a:r>
            <a:r>
              <a:rPr lang="en-US" altLang="zh-CN" sz="2000" dirty="0"/>
              <a:t>features from the entire image to predict each bounding box</a:t>
            </a:r>
          </a:p>
          <a:p>
            <a:pPr marL="457200" indent="-457200">
              <a:buFont typeface="Arial" panose="020B0604020202020204" pitchFamily="34" charset="0"/>
              <a:buChar char="•"/>
            </a:pPr>
            <a:r>
              <a:rPr lang="en-US" altLang="zh-CN" sz="2000" dirty="0"/>
              <a:t>Divides </a:t>
            </a:r>
            <a:r>
              <a:rPr lang="en-US" altLang="zh-CN" sz="2000" dirty="0"/>
              <a:t>the input image into </a:t>
            </a:r>
            <a:r>
              <a:rPr lang="en-US" altLang="zh-CN" sz="2000" dirty="0"/>
              <a:t>a grid</a:t>
            </a:r>
            <a:r>
              <a:rPr lang="en-US" altLang="zh-CN" sz="2000" dirty="0"/>
              <a:t>. If the center of an object falls into a grid cell, the cell is responsible for detecting that object.</a:t>
            </a:r>
          </a:p>
          <a:p>
            <a:pPr marL="457200" indent="-457200">
              <a:buFont typeface="Arial" panose="020B0604020202020204" pitchFamily="34" charset="0"/>
              <a:buChar char="•"/>
            </a:pPr>
            <a:r>
              <a:rPr lang="en-US" altLang="zh-CN" sz="2000" dirty="0"/>
              <a:t>E</a:t>
            </a:r>
            <a:r>
              <a:rPr lang="en-US" altLang="zh-CN" sz="2000" dirty="0"/>
              <a:t>ach </a:t>
            </a:r>
            <a:r>
              <a:rPr lang="en-US" altLang="zh-CN" sz="2000" dirty="0"/>
              <a:t>grid cell predicts </a:t>
            </a:r>
            <a:r>
              <a:rPr lang="en-US" altLang="zh-CN" sz="2000" dirty="0"/>
              <a:t>bounding </a:t>
            </a:r>
            <a:r>
              <a:rPr lang="en-US" altLang="zh-CN" sz="2000" dirty="0"/>
              <a:t>boxes and confidence scores for those boxes</a:t>
            </a:r>
          </a:p>
          <a:p>
            <a:pPr marL="457200" indent="-457200">
              <a:buFont typeface="Arial" panose="020B0604020202020204" pitchFamily="34" charset="0"/>
              <a:buChar char="•"/>
            </a:pPr>
            <a:r>
              <a:rPr lang="en-US" altLang="zh-CN" sz="2000" dirty="0"/>
              <a:t>Each grid also predicts </a:t>
            </a:r>
            <a:r>
              <a:rPr lang="en-US" altLang="zh-CN" sz="2000" dirty="0"/>
              <a:t>conditional (conditioned </a:t>
            </a:r>
            <a:r>
              <a:rPr lang="en-US" altLang="zh-CN" sz="2000" dirty="0"/>
              <a:t>on the grid cell containing an object) class probabilities</a:t>
            </a:r>
            <a:endParaRPr lang="zh-CN" altLang="zh-CN" sz="2000" dirty="0"/>
          </a:p>
        </p:txBody>
      </p:sp>
      <p:pic>
        <p:nvPicPr>
          <p:cNvPr id="9"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34565" y="3681164"/>
            <a:ext cx="4325664" cy="27705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662212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pic>
        <p:nvPicPr>
          <p:cNvPr id="9" name="Рисунок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8535" y="1414805"/>
            <a:ext cx="4723528" cy="4723528"/>
          </a:xfrm>
          <a:prstGeom prst="rect">
            <a:avLst/>
          </a:prstGeom>
        </p:spPr>
      </p:pic>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2" name="TextBox 1"/>
          <p:cNvSpPr txBox="1"/>
          <p:nvPr/>
        </p:nvSpPr>
        <p:spPr>
          <a:xfrm>
            <a:off x="819149" y="1752600"/>
            <a:ext cx="1752600" cy="369332"/>
          </a:xfrm>
          <a:prstGeom prst="rect">
            <a:avLst/>
          </a:prstGeom>
          <a:noFill/>
        </p:spPr>
        <p:txBody>
          <a:bodyPr wrap="square" rtlCol="0">
            <a:spAutoFit/>
          </a:bodyPr>
          <a:lstStyle/>
          <a:p>
            <a:r>
              <a:rPr lang="en-US" dirty="0" smtClean="0"/>
              <a:t>Faster-RCNN</a:t>
            </a:r>
            <a:endParaRPr lang="en-US" dirty="0"/>
          </a:p>
        </p:txBody>
      </p:sp>
      <p:sp>
        <p:nvSpPr>
          <p:cNvPr id="3" name="TextBox 2"/>
          <p:cNvSpPr txBox="1"/>
          <p:nvPr/>
        </p:nvSpPr>
        <p:spPr>
          <a:xfrm>
            <a:off x="5259918" y="1727200"/>
            <a:ext cx="2908300" cy="369332"/>
          </a:xfrm>
          <a:prstGeom prst="rect">
            <a:avLst/>
          </a:prstGeom>
          <a:noFill/>
        </p:spPr>
        <p:txBody>
          <a:bodyPr wrap="square" rtlCol="0">
            <a:spAutoFit/>
          </a:bodyPr>
          <a:lstStyle/>
          <a:p>
            <a:r>
              <a:rPr lang="en-US" dirty="0" smtClean="0"/>
              <a:t>SSD</a:t>
            </a:r>
            <a:endParaRPr lang="en-US" dirty="0"/>
          </a:p>
        </p:txBody>
      </p:sp>
      <p:sp>
        <p:nvSpPr>
          <p:cNvPr id="11" name="TextBox 10"/>
          <p:cNvSpPr txBox="1"/>
          <p:nvPr/>
        </p:nvSpPr>
        <p:spPr>
          <a:xfrm>
            <a:off x="9393771" y="1727200"/>
            <a:ext cx="2908300" cy="369332"/>
          </a:xfrm>
          <a:prstGeom prst="rect">
            <a:avLst/>
          </a:prstGeom>
          <a:noFill/>
        </p:spPr>
        <p:txBody>
          <a:bodyPr wrap="square" rtlCol="0">
            <a:spAutoFit/>
          </a:bodyPr>
          <a:lstStyle/>
          <a:p>
            <a:r>
              <a:rPr lang="en-US" dirty="0" err="1" smtClean="0"/>
              <a:t>Yolonet</a:t>
            </a:r>
            <a:endParaRPr lang="en-US" dirty="0"/>
          </a:p>
        </p:txBody>
      </p:sp>
      <p:pic>
        <p:nvPicPr>
          <p:cNvPr id="7" name="Рисунок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8401" y="2121931"/>
            <a:ext cx="4425950" cy="3315497"/>
          </a:xfrm>
          <a:prstGeom prst="rect">
            <a:avLst/>
          </a:prstGeom>
        </p:spPr>
      </p:pic>
      <p:pic>
        <p:nvPicPr>
          <p:cNvPr id="8" name="Рисунок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89445" y="2121932"/>
            <a:ext cx="4402555" cy="3301916"/>
          </a:xfrm>
          <a:prstGeom prst="rect">
            <a:avLst/>
          </a:prstGeom>
        </p:spPr>
      </p:pic>
      <p:sp>
        <p:nvSpPr>
          <p:cNvPr id="10"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smtClean="0">
                <a:solidFill>
                  <a:schemeClr val="bg1"/>
                </a:solidFill>
                <a:latin typeface="Myriad Pro"/>
              </a:rPr>
              <a:t>Results Comparison</a:t>
            </a:r>
            <a:endParaRPr lang="en-US" sz="2400" dirty="0">
              <a:solidFill>
                <a:schemeClr val="bg1"/>
              </a:solidFill>
              <a:latin typeface="Myriad Pro"/>
            </a:endParaRPr>
          </a:p>
        </p:txBody>
      </p:sp>
    </p:spTree>
    <p:extLst>
      <p:ext uri="{BB962C8B-B14F-4D97-AF65-F5344CB8AC3E}">
        <p14:creationId xmlns:p14="http://schemas.microsoft.com/office/powerpoint/2010/main" val="1862773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pic>
        <p:nvPicPr>
          <p:cNvPr id="9" name="Рисунок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335" y="1971276"/>
            <a:ext cx="4353686" cy="3373455"/>
          </a:xfrm>
          <a:prstGeom prst="rect">
            <a:avLst/>
          </a:prstGeom>
        </p:spPr>
      </p:pic>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smtClean="0">
                <a:solidFill>
                  <a:schemeClr val="bg1"/>
                </a:solidFill>
                <a:latin typeface="Myriad Pro"/>
              </a:rPr>
              <a:t>Results Comparison</a:t>
            </a:r>
            <a:endParaRPr lang="en-US" sz="2400" dirty="0">
              <a:solidFill>
                <a:schemeClr val="bg1"/>
              </a:solidFill>
              <a:latin typeface="Myriad Pro"/>
            </a:endParaRPr>
          </a:p>
        </p:txBody>
      </p:sp>
      <p:sp>
        <p:nvSpPr>
          <p:cNvPr id="12" name="TextBox 11"/>
          <p:cNvSpPr txBox="1"/>
          <p:nvPr/>
        </p:nvSpPr>
        <p:spPr>
          <a:xfrm>
            <a:off x="819149" y="1752600"/>
            <a:ext cx="1752600" cy="369332"/>
          </a:xfrm>
          <a:prstGeom prst="rect">
            <a:avLst/>
          </a:prstGeom>
          <a:noFill/>
        </p:spPr>
        <p:txBody>
          <a:bodyPr wrap="square" rtlCol="0">
            <a:spAutoFit/>
          </a:bodyPr>
          <a:lstStyle/>
          <a:p>
            <a:r>
              <a:rPr lang="en-US" dirty="0" smtClean="0"/>
              <a:t>Faster-RCNN</a:t>
            </a:r>
            <a:endParaRPr lang="en-US" dirty="0"/>
          </a:p>
        </p:txBody>
      </p:sp>
      <p:sp>
        <p:nvSpPr>
          <p:cNvPr id="13" name="TextBox 12"/>
          <p:cNvSpPr txBox="1"/>
          <p:nvPr/>
        </p:nvSpPr>
        <p:spPr>
          <a:xfrm>
            <a:off x="5259918" y="1727200"/>
            <a:ext cx="2908300" cy="369332"/>
          </a:xfrm>
          <a:prstGeom prst="rect">
            <a:avLst/>
          </a:prstGeom>
          <a:noFill/>
        </p:spPr>
        <p:txBody>
          <a:bodyPr wrap="square" rtlCol="0">
            <a:spAutoFit/>
          </a:bodyPr>
          <a:lstStyle/>
          <a:p>
            <a:r>
              <a:rPr lang="en-US" dirty="0" smtClean="0"/>
              <a:t>SSD</a:t>
            </a:r>
            <a:endParaRPr lang="en-US" dirty="0"/>
          </a:p>
        </p:txBody>
      </p:sp>
      <p:sp>
        <p:nvSpPr>
          <p:cNvPr id="14" name="TextBox 13"/>
          <p:cNvSpPr txBox="1"/>
          <p:nvPr/>
        </p:nvSpPr>
        <p:spPr>
          <a:xfrm>
            <a:off x="9393771" y="1727200"/>
            <a:ext cx="2908300" cy="369332"/>
          </a:xfrm>
          <a:prstGeom prst="rect">
            <a:avLst/>
          </a:prstGeom>
          <a:noFill/>
        </p:spPr>
        <p:txBody>
          <a:bodyPr wrap="square" rtlCol="0">
            <a:spAutoFit/>
          </a:bodyPr>
          <a:lstStyle/>
          <a:p>
            <a:r>
              <a:rPr lang="en-US" dirty="0" err="1" smtClean="0"/>
              <a:t>Yolonet</a:t>
            </a:r>
            <a:endParaRPr lang="en-US" dirty="0"/>
          </a:p>
        </p:txBody>
      </p:sp>
      <p:pic>
        <p:nvPicPr>
          <p:cNvPr id="7"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1560" y="2096532"/>
            <a:ext cx="4320540" cy="3246120"/>
          </a:xfrm>
          <a:prstGeom prst="rect">
            <a:avLst/>
          </a:prstGeom>
        </p:spPr>
      </p:pic>
      <p:pic>
        <p:nvPicPr>
          <p:cNvPr id="8" name="Рисунок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12100" y="2134806"/>
            <a:ext cx="4279900" cy="3209925"/>
          </a:xfrm>
          <a:prstGeom prst="rect">
            <a:avLst/>
          </a:prstGeom>
        </p:spPr>
      </p:pic>
    </p:spTree>
    <p:extLst>
      <p:ext uri="{BB962C8B-B14F-4D97-AF65-F5344CB8AC3E}">
        <p14:creationId xmlns:p14="http://schemas.microsoft.com/office/powerpoint/2010/main" val="35634168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2" name="TextBox 11"/>
          <p:cNvSpPr txBox="1"/>
          <p:nvPr/>
        </p:nvSpPr>
        <p:spPr>
          <a:xfrm>
            <a:off x="819149" y="1752600"/>
            <a:ext cx="1752600" cy="369332"/>
          </a:xfrm>
          <a:prstGeom prst="rect">
            <a:avLst/>
          </a:prstGeom>
          <a:noFill/>
        </p:spPr>
        <p:txBody>
          <a:bodyPr wrap="square" rtlCol="0">
            <a:spAutoFit/>
          </a:bodyPr>
          <a:lstStyle/>
          <a:p>
            <a:r>
              <a:rPr lang="en-US" dirty="0" smtClean="0"/>
              <a:t>Faster-RCNN</a:t>
            </a:r>
            <a:endParaRPr lang="en-US" dirty="0"/>
          </a:p>
        </p:txBody>
      </p:sp>
      <p:sp>
        <p:nvSpPr>
          <p:cNvPr id="13" name="TextBox 12"/>
          <p:cNvSpPr txBox="1"/>
          <p:nvPr/>
        </p:nvSpPr>
        <p:spPr>
          <a:xfrm>
            <a:off x="5259918" y="1727200"/>
            <a:ext cx="2908300" cy="369332"/>
          </a:xfrm>
          <a:prstGeom prst="rect">
            <a:avLst/>
          </a:prstGeom>
          <a:noFill/>
        </p:spPr>
        <p:txBody>
          <a:bodyPr wrap="square" rtlCol="0">
            <a:spAutoFit/>
          </a:bodyPr>
          <a:lstStyle/>
          <a:p>
            <a:r>
              <a:rPr lang="en-US" dirty="0" smtClean="0"/>
              <a:t>SSD</a:t>
            </a:r>
            <a:endParaRPr lang="en-US" dirty="0"/>
          </a:p>
        </p:txBody>
      </p:sp>
      <p:sp>
        <p:nvSpPr>
          <p:cNvPr id="14" name="TextBox 13"/>
          <p:cNvSpPr txBox="1"/>
          <p:nvPr/>
        </p:nvSpPr>
        <p:spPr>
          <a:xfrm>
            <a:off x="9393771" y="1727200"/>
            <a:ext cx="2908300" cy="369332"/>
          </a:xfrm>
          <a:prstGeom prst="rect">
            <a:avLst/>
          </a:prstGeom>
          <a:noFill/>
        </p:spPr>
        <p:txBody>
          <a:bodyPr wrap="square" rtlCol="0">
            <a:spAutoFit/>
          </a:bodyPr>
          <a:lstStyle/>
          <a:p>
            <a:r>
              <a:rPr lang="en-US" dirty="0" err="1" smtClean="0"/>
              <a:t>Yolonet</a:t>
            </a:r>
            <a:endParaRPr lang="en-US" dirty="0"/>
          </a:p>
        </p:txBody>
      </p:sp>
      <p:pic>
        <p:nvPicPr>
          <p:cNvPr id="7"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94430" y="2121932"/>
            <a:ext cx="4244340" cy="3246120"/>
          </a:xfrm>
          <a:prstGeom prst="rect">
            <a:avLst/>
          </a:prstGeom>
        </p:spPr>
      </p:pic>
      <p:pic>
        <p:nvPicPr>
          <p:cNvPr id="8" name="Рисунок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38771" y="2196433"/>
            <a:ext cx="4228826" cy="3171619"/>
          </a:xfrm>
          <a:prstGeom prst="rect">
            <a:avLst/>
          </a:prstGeom>
        </p:spPr>
      </p:pic>
      <p:pic>
        <p:nvPicPr>
          <p:cNvPr id="9" name="Рисунок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9910" y="2104999"/>
            <a:ext cx="4244340" cy="3246120"/>
          </a:xfrm>
          <a:prstGeom prst="rect">
            <a:avLst/>
          </a:prstGeom>
        </p:spPr>
      </p:pic>
      <p:sp>
        <p:nvSpPr>
          <p:cNvPr id="10"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smtClean="0">
                <a:solidFill>
                  <a:schemeClr val="bg1"/>
                </a:solidFill>
                <a:latin typeface="Myriad Pro"/>
              </a:rPr>
              <a:t>Results Comparison</a:t>
            </a:r>
            <a:endParaRPr lang="en-US" sz="2400" dirty="0">
              <a:solidFill>
                <a:schemeClr val="bg1"/>
              </a:solidFill>
              <a:latin typeface="Myriad Pro"/>
            </a:endParaRPr>
          </a:p>
        </p:txBody>
      </p:sp>
    </p:spTree>
    <p:extLst>
      <p:ext uri="{BB962C8B-B14F-4D97-AF65-F5344CB8AC3E}">
        <p14:creationId xmlns:p14="http://schemas.microsoft.com/office/powerpoint/2010/main" val="20229096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0"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smtClean="0">
                <a:solidFill>
                  <a:schemeClr val="bg1"/>
                </a:solidFill>
                <a:latin typeface="Myriad Pro"/>
              </a:rPr>
              <a:t>Experiments</a:t>
            </a:r>
            <a:endParaRPr lang="en-US" sz="2400" dirty="0">
              <a:solidFill>
                <a:schemeClr val="bg1"/>
              </a:solidFill>
              <a:latin typeface="Myriad Pro"/>
            </a:endParaRPr>
          </a:p>
        </p:txBody>
      </p:sp>
      <p:graphicFrame>
        <p:nvGraphicFramePr>
          <p:cNvPr id="3" name="Table 2"/>
          <p:cNvGraphicFramePr>
            <a:graphicFrameLocks noGrp="1"/>
          </p:cNvGraphicFramePr>
          <p:nvPr>
            <p:extLst>
              <p:ext uri="{D42A27DB-BD31-4B8C-83A1-F6EECF244321}">
                <p14:modId xmlns:p14="http://schemas.microsoft.com/office/powerpoint/2010/main" val="2472443061"/>
              </p:ext>
            </p:extLst>
          </p:nvPr>
        </p:nvGraphicFramePr>
        <p:xfrm>
          <a:off x="604063" y="2065865"/>
          <a:ext cx="10912720" cy="3485251"/>
        </p:xfrm>
        <a:graphic>
          <a:graphicData uri="http://schemas.openxmlformats.org/drawingml/2006/table">
            <a:tbl>
              <a:tblPr firstRow="1" bandRow="1">
                <a:tableStyleId>{5C22544A-7EE6-4342-B048-85BDC9FD1C3A}</a:tableStyleId>
              </a:tblPr>
              <a:tblGrid>
                <a:gridCol w="1368670"/>
                <a:gridCol w="3471334"/>
                <a:gridCol w="3344536"/>
                <a:gridCol w="2728180"/>
              </a:tblGrid>
              <a:tr h="497893">
                <a:tc>
                  <a:txBody>
                    <a:bodyPr/>
                    <a:lstStyle/>
                    <a:p>
                      <a:pPr algn="ctr"/>
                      <a:r>
                        <a:rPr lang="en-US" sz="2400" dirty="0" smtClean="0"/>
                        <a:t>sec</a:t>
                      </a:r>
                      <a:endParaRPr lang="en-US" sz="2400" dirty="0"/>
                    </a:p>
                  </a:txBody>
                  <a:tcPr marL="122768" marR="122768" marT="61384" marB="61384"/>
                </a:tc>
                <a:tc>
                  <a:txBody>
                    <a:bodyPr/>
                    <a:lstStyle/>
                    <a:p>
                      <a:pPr algn="ctr"/>
                      <a:r>
                        <a:rPr lang="en-US" sz="2400" dirty="0" smtClean="0"/>
                        <a:t>Faster-RCNN</a:t>
                      </a:r>
                      <a:endParaRPr lang="en-US" sz="2400" dirty="0"/>
                    </a:p>
                  </a:txBody>
                  <a:tcPr marL="122768" marR="122768" marT="61384" marB="61384"/>
                </a:tc>
                <a:tc>
                  <a:txBody>
                    <a:bodyPr/>
                    <a:lstStyle/>
                    <a:p>
                      <a:pPr algn="ctr"/>
                      <a:r>
                        <a:rPr lang="en-US" sz="2400" dirty="0" smtClean="0"/>
                        <a:t>SSD</a:t>
                      </a:r>
                      <a:endParaRPr lang="en-US" sz="2400" dirty="0"/>
                    </a:p>
                  </a:txBody>
                  <a:tcPr marL="122768" marR="122768" marT="61384" marB="61384"/>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dirty="0" smtClean="0"/>
                        <a:t>Yolo</a:t>
                      </a:r>
                    </a:p>
                  </a:txBody>
                  <a:tcPr marL="122768" marR="122768" marT="61384" marB="61384"/>
                </a:tc>
              </a:tr>
              <a:tr h="497893">
                <a:tc>
                  <a:txBody>
                    <a:bodyPr/>
                    <a:lstStyle/>
                    <a:p>
                      <a:r>
                        <a:rPr lang="en-US" sz="2400" dirty="0" smtClean="0"/>
                        <a:t>Q25</a:t>
                      </a:r>
                      <a:endParaRPr lang="en-US" sz="2400" dirty="0"/>
                    </a:p>
                  </a:txBody>
                  <a:tcPr marL="122768" marR="122768" marT="61384" marB="61384"/>
                </a:tc>
                <a:tc>
                  <a:txBody>
                    <a:bodyPr/>
                    <a:lstStyle/>
                    <a:p>
                      <a:pPr algn="ctr"/>
                      <a:r>
                        <a:rPr lang="en-US" sz="2000" dirty="0" smtClean="0"/>
                        <a:t>5.65</a:t>
                      </a:r>
                      <a:endParaRPr lang="en-US" sz="2000" dirty="0"/>
                    </a:p>
                  </a:txBody>
                  <a:tcPr marL="122768" marR="122768" marT="61384" marB="61384"/>
                </a:tc>
                <a:tc>
                  <a:txBody>
                    <a:bodyPr/>
                    <a:lstStyle/>
                    <a:p>
                      <a:pPr algn="ctr"/>
                      <a:r>
                        <a:rPr lang="en-US" sz="2000" dirty="0" smtClean="0"/>
                        <a:t>1.19</a:t>
                      </a:r>
                      <a:endParaRPr lang="en-US" sz="2000" dirty="0"/>
                    </a:p>
                  </a:txBody>
                  <a:tcPr marL="122768" marR="122768" marT="61384" marB="61384"/>
                </a:tc>
                <a:tc>
                  <a:txBody>
                    <a:bodyPr/>
                    <a:lstStyle/>
                    <a:p>
                      <a:pPr algn="ctr"/>
                      <a:r>
                        <a:rPr lang="en-US" sz="2000" dirty="0" smtClean="0"/>
                        <a:t>1.8</a:t>
                      </a:r>
                      <a:endParaRPr lang="en-US" sz="2000" dirty="0"/>
                    </a:p>
                  </a:txBody>
                  <a:tcPr marL="122768" marR="122768" marT="61384" marB="61384"/>
                </a:tc>
              </a:tr>
              <a:tr h="497893">
                <a:tc>
                  <a:txBody>
                    <a:bodyPr/>
                    <a:lstStyle/>
                    <a:p>
                      <a:r>
                        <a:rPr lang="en-US" sz="2400" dirty="0" smtClean="0"/>
                        <a:t>Mean</a:t>
                      </a:r>
                      <a:endParaRPr lang="en-US" sz="2400" dirty="0"/>
                    </a:p>
                  </a:txBody>
                  <a:tcPr marL="122768" marR="122768" marT="61384" marB="61384"/>
                </a:tc>
                <a:tc>
                  <a:txBody>
                    <a:bodyPr/>
                    <a:lstStyle/>
                    <a:p>
                      <a:pPr algn="ctr"/>
                      <a:r>
                        <a:rPr lang="en-US" sz="2000" dirty="0" smtClean="0"/>
                        <a:t>6.17</a:t>
                      </a:r>
                      <a:endParaRPr lang="en-US" sz="2000" dirty="0"/>
                    </a:p>
                  </a:txBody>
                  <a:tcPr marL="122768" marR="122768" marT="61384" marB="61384"/>
                </a:tc>
                <a:tc>
                  <a:txBody>
                    <a:bodyPr/>
                    <a:lstStyle/>
                    <a:p>
                      <a:pPr algn="ctr"/>
                      <a:r>
                        <a:rPr lang="en-US" sz="2000" dirty="0" smtClean="0"/>
                        <a:t>2.02</a:t>
                      </a:r>
                      <a:endParaRPr lang="en-US" sz="2000" dirty="0"/>
                    </a:p>
                  </a:txBody>
                  <a:tcPr marL="122768" marR="122768" marT="61384" marB="61384"/>
                </a:tc>
                <a:tc>
                  <a:txBody>
                    <a:bodyPr/>
                    <a:lstStyle/>
                    <a:p>
                      <a:pPr algn="ctr"/>
                      <a:r>
                        <a:rPr lang="en-US" sz="2000" dirty="0" smtClean="0"/>
                        <a:t>1.83</a:t>
                      </a:r>
                      <a:endParaRPr lang="en-US" sz="2000" dirty="0"/>
                    </a:p>
                  </a:txBody>
                  <a:tcPr marL="122768" marR="122768" marT="61384" marB="61384"/>
                </a:tc>
              </a:tr>
              <a:tr h="497893">
                <a:tc>
                  <a:txBody>
                    <a:bodyPr/>
                    <a:lstStyle/>
                    <a:p>
                      <a:r>
                        <a:rPr lang="en-US" sz="2400" dirty="0" smtClean="0"/>
                        <a:t>Median</a:t>
                      </a:r>
                      <a:endParaRPr lang="en-US" sz="2400" dirty="0"/>
                    </a:p>
                  </a:txBody>
                  <a:tcPr marL="122768" marR="122768" marT="61384" marB="61384"/>
                </a:tc>
                <a:tc>
                  <a:txBody>
                    <a:bodyPr/>
                    <a:lstStyle/>
                    <a:p>
                      <a:pPr algn="ctr"/>
                      <a:r>
                        <a:rPr lang="en-US" sz="2000" dirty="0" smtClean="0"/>
                        <a:t>5.72</a:t>
                      </a:r>
                      <a:endParaRPr lang="en-US" sz="2000" dirty="0"/>
                    </a:p>
                  </a:txBody>
                  <a:tcPr marL="122768" marR="122768" marT="61384" marB="61384"/>
                </a:tc>
                <a:tc>
                  <a:txBody>
                    <a:bodyPr/>
                    <a:lstStyle/>
                    <a:p>
                      <a:pPr algn="ctr"/>
                      <a:r>
                        <a:rPr lang="en-US" sz="2000" dirty="0" smtClean="0"/>
                        <a:t>2.16</a:t>
                      </a:r>
                      <a:endParaRPr lang="en-US" sz="2000" dirty="0"/>
                    </a:p>
                  </a:txBody>
                  <a:tcPr marL="122768" marR="122768" marT="61384" marB="61384"/>
                </a:tc>
                <a:tc>
                  <a:txBody>
                    <a:bodyPr/>
                    <a:lstStyle/>
                    <a:p>
                      <a:pPr algn="ctr"/>
                      <a:r>
                        <a:rPr lang="en-US" sz="2000" dirty="0" smtClean="0"/>
                        <a:t>1.82</a:t>
                      </a:r>
                      <a:endParaRPr lang="en-US" sz="2000" dirty="0"/>
                    </a:p>
                  </a:txBody>
                  <a:tcPr marL="122768" marR="122768" marT="61384" marB="61384"/>
                </a:tc>
              </a:tr>
              <a:tr h="497893">
                <a:tc>
                  <a:txBody>
                    <a:bodyPr/>
                    <a:lstStyle/>
                    <a:p>
                      <a:r>
                        <a:rPr lang="en-US" sz="2400" dirty="0" smtClean="0"/>
                        <a:t>Q75</a:t>
                      </a:r>
                      <a:endParaRPr lang="en-US" sz="2400" dirty="0"/>
                    </a:p>
                  </a:txBody>
                  <a:tcPr marL="122768" marR="122768" marT="61384" marB="61384"/>
                </a:tc>
                <a:tc>
                  <a:txBody>
                    <a:bodyPr/>
                    <a:lstStyle/>
                    <a:p>
                      <a:pPr algn="ctr"/>
                      <a:r>
                        <a:rPr lang="en-US" sz="2000" dirty="0" smtClean="0"/>
                        <a:t>5.8</a:t>
                      </a:r>
                      <a:endParaRPr lang="en-US" sz="2000" dirty="0"/>
                    </a:p>
                  </a:txBody>
                  <a:tcPr marL="122768" marR="122768" marT="61384" marB="61384"/>
                </a:tc>
                <a:tc>
                  <a:txBody>
                    <a:bodyPr/>
                    <a:lstStyle/>
                    <a:p>
                      <a:pPr algn="ctr"/>
                      <a:r>
                        <a:rPr lang="en-US" sz="2000" dirty="0" smtClean="0"/>
                        <a:t>2.58</a:t>
                      </a:r>
                      <a:endParaRPr lang="en-US" sz="2000" dirty="0"/>
                    </a:p>
                  </a:txBody>
                  <a:tcPr marL="122768" marR="122768" marT="61384" marB="61384"/>
                </a:tc>
                <a:tc>
                  <a:txBody>
                    <a:bodyPr/>
                    <a:lstStyle/>
                    <a:p>
                      <a:pPr algn="ctr"/>
                      <a:r>
                        <a:rPr lang="en-US" sz="2000" dirty="0" smtClean="0"/>
                        <a:t>1.84</a:t>
                      </a:r>
                      <a:endParaRPr lang="en-US" sz="2000" dirty="0"/>
                    </a:p>
                  </a:txBody>
                  <a:tcPr marL="122768" marR="122768" marT="61384" marB="61384"/>
                </a:tc>
              </a:tr>
              <a:tr h="497893">
                <a:tc>
                  <a:txBody>
                    <a:bodyPr/>
                    <a:lstStyle/>
                    <a:p>
                      <a:endParaRPr lang="en-US" sz="2400" dirty="0"/>
                    </a:p>
                  </a:txBody>
                  <a:tcPr marL="122768" marR="122768" marT="61384" marB="61384">
                    <a:solidFill>
                      <a:schemeClr val="bg1"/>
                    </a:solidFill>
                  </a:tcPr>
                </a:tc>
                <a:tc>
                  <a:txBody>
                    <a:bodyPr/>
                    <a:lstStyle/>
                    <a:p>
                      <a:pPr algn="ctr"/>
                      <a:endParaRPr lang="en-US" sz="2000" dirty="0"/>
                    </a:p>
                  </a:txBody>
                  <a:tcPr marL="122768" marR="122768" marT="61384" marB="61384">
                    <a:solidFill>
                      <a:schemeClr val="bg1"/>
                    </a:solidFill>
                  </a:tcPr>
                </a:tc>
                <a:tc>
                  <a:txBody>
                    <a:bodyPr/>
                    <a:lstStyle/>
                    <a:p>
                      <a:pPr algn="ctr"/>
                      <a:endParaRPr lang="en-US" sz="2000" dirty="0"/>
                    </a:p>
                  </a:txBody>
                  <a:tcPr marL="122768" marR="122768" marT="61384" marB="61384">
                    <a:solidFill>
                      <a:schemeClr val="bg1"/>
                    </a:solidFill>
                  </a:tcPr>
                </a:tc>
                <a:tc>
                  <a:txBody>
                    <a:bodyPr/>
                    <a:lstStyle/>
                    <a:p>
                      <a:pPr algn="ctr"/>
                      <a:endParaRPr lang="en-US" sz="2000" dirty="0"/>
                    </a:p>
                  </a:txBody>
                  <a:tcPr marL="122768" marR="122768" marT="61384" marB="61384">
                    <a:solidFill>
                      <a:schemeClr val="bg1"/>
                    </a:solidFill>
                  </a:tcPr>
                </a:tc>
              </a:tr>
              <a:tr h="497893">
                <a:tc>
                  <a:txBody>
                    <a:bodyPr/>
                    <a:lstStyle/>
                    <a:p>
                      <a:endParaRPr lang="en-US" sz="2400" dirty="0"/>
                    </a:p>
                  </a:txBody>
                  <a:tcPr marL="122768" marR="122768" marT="61384" marB="61384"/>
                </a:tc>
                <a:tc>
                  <a:txBody>
                    <a:bodyPr/>
                    <a:lstStyle/>
                    <a:p>
                      <a:pPr algn="ctr"/>
                      <a:r>
                        <a:rPr lang="en-US" sz="2000" dirty="0" smtClean="0"/>
                        <a:t>69%</a:t>
                      </a:r>
                      <a:endParaRPr lang="en-US" sz="2000" dirty="0"/>
                    </a:p>
                  </a:txBody>
                  <a:tcPr marL="122768" marR="122768" marT="61384" marB="61384"/>
                </a:tc>
                <a:tc>
                  <a:txBody>
                    <a:bodyPr/>
                    <a:lstStyle/>
                    <a:p>
                      <a:pPr algn="ctr"/>
                      <a:r>
                        <a:rPr lang="en-US" sz="2000" dirty="0" smtClean="0"/>
                        <a:t>37%</a:t>
                      </a:r>
                      <a:endParaRPr lang="en-US" sz="2000" dirty="0"/>
                    </a:p>
                  </a:txBody>
                  <a:tcPr marL="122768" marR="122768" marT="61384" marB="61384"/>
                </a:tc>
                <a:tc>
                  <a:txBody>
                    <a:bodyPr/>
                    <a:lstStyle/>
                    <a:p>
                      <a:pPr algn="ctr"/>
                      <a:r>
                        <a:rPr lang="en-US" sz="2000" dirty="0" smtClean="0"/>
                        <a:t>54%</a:t>
                      </a:r>
                      <a:endParaRPr lang="en-US" sz="2000" dirty="0"/>
                    </a:p>
                  </a:txBody>
                  <a:tcPr marL="122768" marR="122768" marT="61384" marB="61384"/>
                </a:tc>
              </a:tr>
            </a:tbl>
          </a:graphicData>
        </a:graphic>
      </p:graphicFrame>
      <p:sp>
        <p:nvSpPr>
          <p:cNvPr id="4" name="TextBox 3"/>
          <p:cNvSpPr txBox="1"/>
          <p:nvPr/>
        </p:nvSpPr>
        <p:spPr>
          <a:xfrm>
            <a:off x="3368583" y="5836043"/>
            <a:ext cx="697627" cy="369332"/>
          </a:xfrm>
          <a:prstGeom prst="rect">
            <a:avLst/>
          </a:prstGeom>
          <a:noFill/>
        </p:spPr>
        <p:txBody>
          <a:bodyPr wrap="none" rtlCol="0">
            <a:spAutoFit/>
          </a:bodyPr>
          <a:lstStyle/>
          <a:p>
            <a:r>
              <a:rPr lang="en-US" dirty="0" smtClean="0"/>
              <a:t>1856</a:t>
            </a:r>
            <a:endParaRPr lang="en-US" dirty="0"/>
          </a:p>
        </p:txBody>
      </p:sp>
      <p:sp>
        <p:nvSpPr>
          <p:cNvPr id="5" name="TextBox 4"/>
          <p:cNvSpPr txBox="1"/>
          <p:nvPr/>
        </p:nvSpPr>
        <p:spPr>
          <a:xfrm>
            <a:off x="9912629" y="5915351"/>
            <a:ext cx="569387" cy="369332"/>
          </a:xfrm>
          <a:prstGeom prst="rect">
            <a:avLst/>
          </a:prstGeom>
          <a:noFill/>
        </p:spPr>
        <p:txBody>
          <a:bodyPr wrap="none" rtlCol="0">
            <a:spAutoFit/>
          </a:bodyPr>
          <a:lstStyle/>
          <a:p>
            <a:r>
              <a:rPr lang="en-US" dirty="0" smtClean="0"/>
              <a:t>594</a:t>
            </a:r>
            <a:endParaRPr lang="en-US" dirty="0"/>
          </a:p>
        </p:txBody>
      </p:sp>
      <p:sp>
        <p:nvSpPr>
          <p:cNvPr id="15" name="TextBox 14"/>
          <p:cNvSpPr txBox="1"/>
          <p:nvPr/>
        </p:nvSpPr>
        <p:spPr>
          <a:xfrm>
            <a:off x="6837422" y="5836043"/>
            <a:ext cx="552267" cy="369332"/>
          </a:xfrm>
          <a:prstGeom prst="rect">
            <a:avLst/>
          </a:prstGeom>
          <a:noFill/>
        </p:spPr>
        <p:txBody>
          <a:bodyPr wrap="none" rtlCol="0">
            <a:spAutoFit/>
          </a:bodyPr>
          <a:lstStyle/>
          <a:p>
            <a:r>
              <a:rPr lang="en-US" dirty="0" smtClean="0"/>
              <a:t>411</a:t>
            </a:r>
            <a:endParaRPr lang="en-US" dirty="0"/>
          </a:p>
        </p:txBody>
      </p:sp>
      <p:pic>
        <p:nvPicPr>
          <p:cNvPr id="16" name="Рисунок 4"/>
          <p:cNvPicPr>
            <a:picLocks noChangeAspect="1"/>
          </p:cNvPicPr>
          <p:nvPr/>
        </p:nvPicPr>
        <p:blipFill rotWithShape="1">
          <a:blip r:embed="rId4">
            <a:extLst>
              <a:ext uri="{28A0092B-C50C-407E-A947-70E740481C1C}">
                <a14:useLocalDpi xmlns:a14="http://schemas.microsoft.com/office/drawing/2010/main" val="0"/>
              </a:ext>
            </a:extLst>
          </a:blip>
          <a:srcRect l="4291" t="12695" r="1542" b="14494"/>
          <a:stretch/>
        </p:blipFill>
        <p:spPr>
          <a:xfrm>
            <a:off x="9447250" y="377028"/>
            <a:ext cx="2069532" cy="1600199"/>
          </a:xfrm>
          <a:prstGeom prst="rect">
            <a:avLst/>
          </a:prstGeom>
        </p:spPr>
      </p:pic>
      <p:sp>
        <p:nvSpPr>
          <p:cNvPr id="6" name="TextBox 5"/>
          <p:cNvSpPr txBox="1"/>
          <p:nvPr/>
        </p:nvSpPr>
        <p:spPr>
          <a:xfrm>
            <a:off x="604063" y="1567655"/>
            <a:ext cx="5046133" cy="369332"/>
          </a:xfrm>
          <a:prstGeom prst="rect">
            <a:avLst/>
          </a:prstGeom>
          <a:noFill/>
        </p:spPr>
        <p:txBody>
          <a:bodyPr wrap="square" rtlCol="0">
            <a:spAutoFit/>
          </a:bodyPr>
          <a:lstStyle/>
          <a:p>
            <a:r>
              <a:rPr lang="en-US" dirty="0" smtClean="0"/>
              <a:t>Performance (100 iterations, 1 image)</a:t>
            </a:r>
            <a:endParaRPr lang="en-US" dirty="0"/>
          </a:p>
        </p:txBody>
      </p:sp>
      <p:sp>
        <p:nvSpPr>
          <p:cNvPr id="17" name="TextBox 16"/>
          <p:cNvSpPr txBox="1"/>
          <p:nvPr/>
        </p:nvSpPr>
        <p:spPr>
          <a:xfrm>
            <a:off x="688730" y="4598722"/>
            <a:ext cx="5046133" cy="369332"/>
          </a:xfrm>
          <a:prstGeom prst="rect">
            <a:avLst/>
          </a:prstGeom>
          <a:noFill/>
        </p:spPr>
        <p:txBody>
          <a:bodyPr wrap="square" rtlCol="0">
            <a:spAutoFit/>
          </a:bodyPr>
          <a:lstStyle/>
          <a:p>
            <a:r>
              <a:rPr lang="en-US" dirty="0" smtClean="0"/>
              <a:t>Accuracy (100 images)</a:t>
            </a:r>
            <a:endParaRPr lang="en-US" dirty="0"/>
          </a:p>
        </p:txBody>
      </p:sp>
    </p:spTree>
    <p:extLst>
      <p:ext uri="{BB962C8B-B14F-4D97-AF65-F5344CB8AC3E}">
        <p14:creationId xmlns:p14="http://schemas.microsoft.com/office/powerpoint/2010/main" val="27195051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a:t>
            </a:r>
            <a:r>
              <a:rPr lang="ru-RU" sz="800" dirty="0">
                <a:solidFill>
                  <a:schemeClr val="bg1"/>
                </a:solidFill>
              </a:rPr>
              <a:t>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40718"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Object detection problem</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6" name="Rectangle 12"/>
          <p:cNvSpPr>
            <a:spLocks noChangeArrowheads="1"/>
          </p:cNvSpPr>
          <p:nvPr/>
        </p:nvSpPr>
        <p:spPr bwMode="auto">
          <a:xfrm>
            <a:off x="1746250" y="1479550"/>
            <a:ext cx="8702294" cy="892552"/>
          </a:xfrm>
          <a:prstGeom prst="rect">
            <a:avLst/>
          </a:prstGeom>
          <a:noFill/>
          <a:ln w="9525">
            <a:noFill/>
            <a:miter lim="800000"/>
            <a:headEnd/>
            <a:tailEnd/>
          </a:ln>
        </p:spPr>
        <p:txBody>
          <a:bodyPr wrap="square">
            <a:spAutoFit/>
          </a:bodyPr>
          <a:lstStyle/>
          <a:p>
            <a:r>
              <a:rPr lang="en-US" sz="2400" dirty="0"/>
              <a:t>Object detection is the task of finding the different objects in an image and classifying </a:t>
            </a:r>
            <a:r>
              <a:rPr lang="en-US" sz="2400" dirty="0"/>
              <a:t>them</a:t>
            </a:r>
            <a:r>
              <a:rPr lang="en-US" sz="2800" dirty="0"/>
              <a:t>.</a:t>
            </a:r>
            <a:endParaRPr lang="ru-RU" sz="2400" dirty="0">
              <a:solidFill>
                <a:srgbClr val="003F82"/>
              </a:solidFill>
              <a:latin typeface="Myriad Pro"/>
            </a:endParaRPr>
          </a:p>
        </p:txBody>
      </p:sp>
      <p:pic>
        <p:nvPicPr>
          <p:cNvPr id="2050" name="Picture 2" descr="https://cdn-images-1.medium.com/max/1600/1*r9ELExnk1B1zHnRReDW9Ow.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1275" y="2480525"/>
            <a:ext cx="4455436" cy="33415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65276"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Faster </a:t>
            </a:r>
            <a:r>
              <a:rPr lang="en-US" sz="2400" dirty="0" smtClean="0">
                <a:solidFill>
                  <a:schemeClr val="bg1"/>
                </a:solidFill>
                <a:latin typeface="Myriad Pro"/>
              </a:rPr>
              <a:t>R-CNN</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pic>
        <p:nvPicPr>
          <p:cNvPr id="2" name="Рисунок 1"/>
          <p:cNvPicPr>
            <a:picLocks noChangeAspect="1"/>
          </p:cNvPicPr>
          <p:nvPr/>
        </p:nvPicPr>
        <p:blipFill>
          <a:blip r:embed="rId4"/>
          <a:stretch>
            <a:fillRect/>
          </a:stretch>
        </p:blipFill>
        <p:spPr>
          <a:xfrm>
            <a:off x="1903663" y="1924096"/>
            <a:ext cx="8479492" cy="3008852"/>
          </a:xfrm>
          <a:prstGeom prst="rect">
            <a:avLst/>
          </a:prstGeom>
        </p:spPr>
      </p:pic>
    </p:spTree>
    <p:extLst>
      <p:ext uri="{BB962C8B-B14F-4D97-AF65-F5344CB8AC3E}">
        <p14:creationId xmlns:p14="http://schemas.microsoft.com/office/powerpoint/2010/main" val="4741164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65276"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Faster </a:t>
            </a:r>
            <a:r>
              <a:rPr lang="en-US" sz="2400" dirty="0" smtClean="0">
                <a:solidFill>
                  <a:schemeClr val="bg1"/>
                </a:solidFill>
                <a:latin typeface="Myriad Pro"/>
              </a:rPr>
              <a:t>R-CNN</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pic>
        <p:nvPicPr>
          <p:cNvPr id="2" name="Рисунок 1"/>
          <p:cNvPicPr>
            <a:picLocks noChangeAspect="1"/>
          </p:cNvPicPr>
          <p:nvPr/>
        </p:nvPicPr>
        <p:blipFill>
          <a:blip r:embed="rId4"/>
          <a:stretch>
            <a:fillRect/>
          </a:stretch>
        </p:blipFill>
        <p:spPr>
          <a:xfrm>
            <a:off x="1903663" y="1924096"/>
            <a:ext cx="8479492" cy="3008852"/>
          </a:xfrm>
          <a:prstGeom prst="rect">
            <a:avLst/>
          </a:prstGeom>
        </p:spPr>
      </p:pic>
      <p:pic>
        <p:nvPicPr>
          <p:cNvPr id="3" name="Picture 2"/>
          <p:cNvPicPr>
            <a:picLocks noChangeAspect="1"/>
          </p:cNvPicPr>
          <p:nvPr/>
        </p:nvPicPr>
        <p:blipFill>
          <a:blip r:embed="rId5"/>
          <a:stretch>
            <a:fillRect/>
          </a:stretch>
        </p:blipFill>
        <p:spPr>
          <a:xfrm>
            <a:off x="853330" y="1352634"/>
            <a:ext cx="10607985" cy="7160627"/>
          </a:xfrm>
          <a:prstGeom prst="rect">
            <a:avLst/>
          </a:prstGeom>
        </p:spPr>
      </p:pic>
    </p:spTree>
    <p:extLst>
      <p:ext uri="{BB962C8B-B14F-4D97-AF65-F5344CB8AC3E}">
        <p14:creationId xmlns:p14="http://schemas.microsoft.com/office/powerpoint/2010/main" val="3109082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Faster R-CNN</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pic>
        <p:nvPicPr>
          <p:cNvPr id="1026" name="Picture 2" descr="https://cdn-images-1.medium.com/max/1600/0*_nNI03ESXm2P6YX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50344" y="1720516"/>
            <a:ext cx="4162224" cy="4098191"/>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p:cNvSpPr/>
          <p:nvPr/>
        </p:nvSpPr>
        <p:spPr>
          <a:xfrm>
            <a:off x="6765618" y="1897857"/>
            <a:ext cx="3399643" cy="3693319"/>
          </a:xfrm>
          <a:prstGeom prst="rect">
            <a:avLst/>
          </a:prstGeom>
        </p:spPr>
        <p:txBody>
          <a:bodyPr wrap="square">
            <a:spAutoFit/>
          </a:bodyPr>
          <a:lstStyle/>
          <a:p>
            <a:r>
              <a:rPr lang="en-US" dirty="0">
                <a:latin typeface="medium-content-serif-font"/>
              </a:rPr>
              <a:t>The insight of Faster </a:t>
            </a:r>
            <a:r>
              <a:rPr lang="en-US" dirty="0" smtClean="0">
                <a:latin typeface="medium-content-serif-font"/>
              </a:rPr>
              <a:t>R-CNN: region </a:t>
            </a:r>
            <a:r>
              <a:rPr lang="en-US" dirty="0">
                <a:latin typeface="medium-content-serif-font"/>
              </a:rPr>
              <a:t>proposals </a:t>
            </a:r>
            <a:r>
              <a:rPr lang="en-US" dirty="0" smtClean="0">
                <a:latin typeface="medium-content-serif-font"/>
              </a:rPr>
              <a:t>depend </a:t>
            </a:r>
            <a:r>
              <a:rPr lang="en-US" dirty="0">
                <a:latin typeface="medium-content-serif-font"/>
              </a:rPr>
              <a:t>on features of the image that were already calculated with the forward pass of the CNN (first step of classification). So why not reuse those same CNN results for region proposals instead of running a separate selective search algorithm</a:t>
            </a:r>
            <a:r>
              <a:rPr lang="en-US" dirty="0" smtClean="0">
                <a:latin typeface="medium-content-serif-font"/>
              </a:rPr>
              <a:t>?</a:t>
            </a:r>
          </a:p>
          <a:p>
            <a:r>
              <a:rPr lang="en-US" dirty="0"/>
              <a:t>This way, only one CNN needs to be trained and we get region proposals almost for free!</a:t>
            </a:r>
            <a:endParaRPr lang="ru-RU" dirty="0"/>
          </a:p>
        </p:txBody>
      </p:sp>
    </p:spTree>
    <p:extLst>
      <p:ext uri="{BB962C8B-B14F-4D97-AF65-F5344CB8AC3E}">
        <p14:creationId xmlns:p14="http://schemas.microsoft.com/office/powerpoint/2010/main" val="21414798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smtClean="0">
                <a:solidFill>
                  <a:schemeClr val="bg1"/>
                </a:solidFill>
                <a:latin typeface="Myriad Pro"/>
              </a:rPr>
              <a:t>SSD</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pic>
        <p:nvPicPr>
          <p:cNvPr id="10"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898" y="1640919"/>
            <a:ext cx="11484672" cy="10317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161568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SSD: How it works</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2" name="Прямоугольник 1"/>
          <p:cNvSpPr/>
          <p:nvPr/>
        </p:nvSpPr>
        <p:spPr>
          <a:xfrm>
            <a:off x="1795432" y="4381198"/>
            <a:ext cx="8486076" cy="1569660"/>
          </a:xfrm>
          <a:prstGeom prst="rect">
            <a:avLst/>
          </a:prstGeom>
        </p:spPr>
        <p:txBody>
          <a:bodyPr wrap="square">
            <a:spAutoFit/>
          </a:bodyPr>
          <a:lstStyle/>
          <a:p>
            <a:pPr marL="285750" indent="-285750">
              <a:buFont typeface="Arial" panose="020B0604020202020204" pitchFamily="34" charset="0"/>
              <a:buChar char="•"/>
            </a:pPr>
            <a:r>
              <a:rPr lang="en-US" altLang="zh-CN" sz="2400" dirty="0"/>
              <a:t>Eliminating bounding box proposals and subsequent pixel or feature resampling stage</a:t>
            </a:r>
          </a:p>
          <a:p>
            <a:pPr marL="285750" indent="-285750">
              <a:buFont typeface="Arial" panose="020B0604020202020204" pitchFamily="34" charset="0"/>
              <a:buChar char="•"/>
            </a:pPr>
            <a:r>
              <a:rPr lang="en-US" altLang="zh-CN" sz="2400" dirty="0"/>
              <a:t>Adding convolution feature layers to the end of the </a:t>
            </a:r>
            <a:r>
              <a:rPr lang="en-US" altLang="zh-CN" sz="2400" dirty="0"/>
              <a:t>base </a:t>
            </a:r>
            <a:r>
              <a:rPr lang="en-US" altLang="zh-CN" sz="2400" dirty="0"/>
              <a:t>network to predict detections at multiple </a:t>
            </a:r>
            <a:r>
              <a:rPr lang="en-US" altLang="zh-CN" sz="2400" dirty="0"/>
              <a:t>scales</a:t>
            </a:r>
            <a:endParaRPr lang="zh-CN" altLang="en-US" sz="2400" dirty="0"/>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432" y="1637425"/>
            <a:ext cx="8470232" cy="25138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94977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a:solidFill>
                  <a:schemeClr val="bg1"/>
                </a:solidFill>
                <a:latin typeface="Myriad Pro"/>
              </a:rPr>
              <a:t>SSD: How it works</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pic>
        <p:nvPicPr>
          <p:cNvPr id="10"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5970" y="1365741"/>
            <a:ext cx="6563631" cy="24506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Прямоугольник 2"/>
          <p:cNvSpPr/>
          <p:nvPr/>
        </p:nvSpPr>
        <p:spPr>
          <a:xfrm>
            <a:off x="1779589" y="3991279"/>
            <a:ext cx="8575591" cy="2031325"/>
          </a:xfrm>
          <a:prstGeom prst="rect">
            <a:avLst/>
          </a:prstGeom>
        </p:spPr>
        <p:txBody>
          <a:bodyPr wrap="square">
            <a:spAutoFit/>
          </a:bodyPr>
          <a:lstStyle/>
          <a:p>
            <a:pPr marL="285750" indent="-285750">
              <a:buFont typeface="Arial" panose="020B0604020202020204" pitchFamily="34" charset="0"/>
              <a:buChar char="•"/>
            </a:pPr>
            <a:r>
              <a:rPr lang="en-US" altLang="zh-CN" dirty="0"/>
              <a:t>Needs an input image and ground truth boxes for each object during training</a:t>
            </a:r>
          </a:p>
          <a:p>
            <a:pPr marL="285750" indent="-285750" algn="just">
              <a:buFont typeface="Arial" panose="020B0604020202020204" pitchFamily="34" charset="0"/>
              <a:buChar char="•"/>
            </a:pPr>
            <a:r>
              <a:rPr lang="en-US" altLang="zh-CN" dirty="0"/>
              <a:t>Evaluate a small set(e.g.4)of default boxes of different aspect ratios at each locations in several feature maps with different scales.</a:t>
            </a:r>
          </a:p>
          <a:p>
            <a:pPr marL="285750" indent="-285750">
              <a:buFont typeface="Arial" panose="020B0604020202020204" pitchFamily="34" charset="0"/>
              <a:buChar char="•"/>
            </a:pPr>
            <a:r>
              <a:rPr lang="en-US" altLang="zh-CN" dirty="0"/>
              <a:t>Filters  match these default boxes to the ground truth boxes and predict both the shape offsets and confidence for all object categories for each default box</a:t>
            </a:r>
          </a:p>
          <a:p>
            <a:pPr marL="285750" indent="-285750">
              <a:buFont typeface="Arial" panose="020B0604020202020204" pitchFamily="34" charset="0"/>
              <a:buChar char="•"/>
            </a:pPr>
            <a:r>
              <a:rPr lang="en-US" altLang="zh-CN" dirty="0"/>
              <a:t>The feed-forward convolutional network produces a fixed-size collection of bounding boxes and scores for the presence of object class in those boxes</a:t>
            </a:r>
          </a:p>
        </p:txBody>
      </p:sp>
    </p:spTree>
    <p:extLst>
      <p:ext uri="{BB962C8B-B14F-4D97-AF65-F5344CB8AC3E}">
        <p14:creationId xmlns:p14="http://schemas.microsoft.com/office/powerpoint/2010/main" val="22783621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4338" name="Subtitle 2"/>
          <p:cNvSpPr txBox="1">
            <a:spLocks/>
          </p:cNvSpPr>
          <p:nvPr/>
        </p:nvSpPr>
        <p:spPr bwMode="auto">
          <a:xfrm>
            <a:off x="1779589" y="6415088"/>
            <a:ext cx="4143375" cy="246062"/>
          </a:xfrm>
          <a:prstGeom prst="rect">
            <a:avLst/>
          </a:prstGeom>
          <a:noFill/>
          <a:ln w="9525">
            <a:noFill/>
            <a:miter lim="800000"/>
            <a:headEnd/>
            <a:tailEnd/>
          </a:ln>
        </p:spPr>
        <p:txBody>
          <a:bodyPr/>
          <a:lstStyle/>
          <a:p>
            <a:pPr>
              <a:spcBef>
                <a:spcPct val="20000"/>
              </a:spcBef>
            </a:pPr>
            <a:r>
              <a:rPr lang="ru-RU" sz="800" dirty="0">
                <a:solidFill>
                  <a:schemeClr val="bg1"/>
                </a:solidFill>
              </a:rPr>
              <a:t>Высшая школа экономики, Нижний Новгород, 2017</a:t>
            </a:r>
            <a:endParaRPr kumimoji="1" lang="ru-RU" sz="800" dirty="0">
              <a:solidFill>
                <a:schemeClr val="bg1"/>
              </a:solidFill>
              <a:latin typeface="Myriad Pro"/>
            </a:endParaRPr>
          </a:p>
        </p:txBody>
      </p:sp>
      <p:sp>
        <p:nvSpPr>
          <p:cNvPr id="14339" name="Title 1"/>
          <p:cNvSpPr txBox="1">
            <a:spLocks/>
          </p:cNvSpPr>
          <p:nvPr/>
        </p:nvSpPr>
        <p:spPr bwMode="auto">
          <a:xfrm>
            <a:off x="2952750" y="428625"/>
            <a:ext cx="7312914" cy="412750"/>
          </a:xfrm>
          <a:prstGeom prst="rect">
            <a:avLst/>
          </a:prstGeom>
          <a:noFill/>
          <a:ln w="9525">
            <a:noFill/>
            <a:miter lim="800000"/>
            <a:headEnd/>
            <a:tailEnd/>
          </a:ln>
        </p:spPr>
        <p:txBody>
          <a:bodyPr anchor="ctr"/>
          <a:lstStyle/>
          <a:p>
            <a:r>
              <a:rPr lang="en-US" sz="2400" dirty="0" smtClean="0">
                <a:solidFill>
                  <a:schemeClr val="bg1"/>
                </a:solidFill>
                <a:latin typeface="Myriad Pro"/>
              </a:rPr>
              <a:t>YOLO</a:t>
            </a:r>
            <a:endParaRPr lang="en-US" sz="2400" dirty="0">
              <a:solidFill>
                <a:schemeClr val="bg1"/>
              </a:solidFill>
              <a:latin typeface="Myriad Pro"/>
            </a:endParaRPr>
          </a:p>
        </p:txBody>
      </p:sp>
      <p:sp>
        <p:nvSpPr>
          <p:cNvPr id="14343" name="Rectangle 9"/>
          <p:cNvSpPr>
            <a:spLocks noChangeArrowheads="1"/>
          </p:cNvSpPr>
          <p:nvPr/>
        </p:nvSpPr>
        <p:spPr bwMode="auto">
          <a:xfrm>
            <a:off x="8824914" y="2255839"/>
            <a:ext cx="728469" cy="369332"/>
          </a:xfrm>
          <a:prstGeom prst="rect">
            <a:avLst/>
          </a:prstGeom>
          <a:noFill/>
          <a:ln w="9525">
            <a:noFill/>
            <a:miter lim="800000"/>
            <a:headEnd/>
            <a:tailEnd/>
          </a:ln>
        </p:spPr>
        <p:txBody>
          <a:bodyPr wrap="none">
            <a:spAutoFit/>
          </a:bodyPr>
          <a:lstStyle/>
          <a:p>
            <a:r>
              <a:rPr lang="ru-RU" dirty="0">
                <a:solidFill>
                  <a:srgbClr val="FFFFFF"/>
                </a:solidFill>
                <a:latin typeface="Myriad Pro"/>
              </a:rPr>
              <a:t>фото</a:t>
            </a:r>
            <a:endParaRPr lang="en-US" dirty="0">
              <a:solidFill>
                <a:srgbClr val="FFFFFF"/>
              </a:solidFill>
            </a:endParaRPr>
          </a:p>
        </p:txBody>
      </p:sp>
      <p:sp>
        <p:nvSpPr>
          <p:cNvPr id="14344" name="Rectangle 10"/>
          <p:cNvSpPr>
            <a:spLocks noChangeArrowheads="1"/>
          </p:cNvSpPr>
          <p:nvPr/>
        </p:nvSpPr>
        <p:spPr bwMode="auto">
          <a:xfrm>
            <a:off x="8824914" y="3967163"/>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5" name="Rectangle 11"/>
          <p:cNvSpPr>
            <a:spLocks noChangeArrowheads="1"/>
          </p:cNvSpPr>
          <p:nvPr/>
        </p:nvSpPr>
        <p:spPr bwMode="auto">
          <a:xfrm>
            <a:off x="8824914" y="5591175"/>
            <a:ext cx="728469" cy="369332"/>
          </a:xfrm>
          <a:prstGeom prst="rect">
            <a:avLst/>
          </a:prstGeom>
          <a:noFill/>
          <a:ln w="9525">
            <a:noFill/>
            <a:miter lim="800000"/>
            <a:headEnd/>
            <a:tailEnd/>
          </a:ln>
        </p:spPr>
        <p:txBody>
          <a:bodyPr wrap="none">
            <a:spAutoFit/>
          </a:bodyPr>
          <a:lstStyle/>
          <a:p>
            <a:r>
              <a:rPr lang="ru-RU">
                <a:solidFill>
                  <a:srgbClr val="FFFFFF"/>
                </a:solidFill>
                <a:latin typeface="Myriad Pro"/>
              </a:rPr>
              <a:t>фото</a:t>
            </a:r>
            <a:endParaRPr lang="en-US">
              <a:solidFill>
                <a:srgbClr val="FFFFFF"/>
              </a:solidFill>
            </a:endParaRPr>
          </a:p>
        </p:txBody>
      </p:sp>
      <p:sp>
        <p:nvSpPr>
          <p:cNvPr id="14346" name="Rectangle 12"/>
          <p:cNvSpPr>
            <a:spLocks noChangeArrowheads="1"/>
          </p:cNvSpPr>
          <p:nvPr/>
        </p:nvSpPr>
        <p:spPr bwMode="auto">
          <a:xfrm>
            <a:off x="1746250" y="1479550"/>
            <a:ext cx="8702294" cy="1569660"/>
          </a:xfrm>
          <a:prstGeom prst="rect">
            <a:avLst/>
          </a:prstGeom>
          <a:noFill/>
          <a:ln w="9525">
            <a:noFill/>
            <a:miter lim="800000"/>
            <a:headEnd/>
            <a:tailEnd/>
          </a:ln>
        </p:spPr>
        <p:txBody>
          <a:bodyPr wrap="square">
            <a:spAutoFit/>
          </a:bodyPr>
          <a:lstStyle/>
          <a:p>
            <a:r>
              <a:rPr lang="en-US" sz="2400" dirty="0"/>
              <a:t>A</a:t>
            </a:r>
            <a:r>
              <a:rPr lang="en-US" sz="2400" dirty="0"/>
              <a:t> </a:t>
            </a:r>
            <a:r>
              <a:rPr lang="en-US" sz="2400" dirty="0"/>
              <a:t>single neural </a:t>
            </a:r>
            <a:r>
              <a:rPr lang="en-US" sz="2400" dirty="0"/>
              <a:t>network is used </a:t>
            </a:r>
            <a:r>
              <a:rPr lang="en-US" sz="2400" dirty="0"/>
              <a:t>to the full image. This network divides the image into regions and predicts bounding boxes and probabilities for each region. These bounding boxes are weighted by the predicted probabilities.</a:t>
            </a:r>
            <a:r>
              <a:rPr lang="ru-RU" sz="1600" dirty="0"/>
              <a:t>.</a:t>
            </a:r>
            <a:r>
              <a:rPr lang="ru-RU" sz="1600" dirty="0"/>
              <a:t> </a:t>
            </a:r>
            <a:endParaRPr lang="ru-RU" sz="1600" dirty="0">
              <a:solidFill>
                <a:srgbClr val="003F82"/>
              </a:solidFill>
              <a:latin typeface="Myriad Pro"/>
            </a:endParaRPr>
          </a:p>
        </p:txBody>
      </p:sp>
      <p:pic>
        <p:nvPicPr>
          <p:cNvPr id="1026" name="Picture 2" descr="https://pjreddie.com/media/image/model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3636" y="3422818"/>
            <a:ext cx="8202028" cy="224300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5837" y="1300663"/>
            <a:ext cx="11118212" cy="72228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5044232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1894</TotalTime>
  <Words>918</Words>
  <Application>Microsoft Office PowerPoint</Application>
  <PresentationFormat>Widescreen</PresentationFormat>
  <Paragraphs>164</Paragraphs>
  <Slides>17</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ＭＳ Ｐゴシック</vt:lpstr>
      <vt:lpstr>Arial</vt:lpstr>
      <vt:lpstr>Calibri</vt:lpstr>
      <vt:lpstr>medium-content-serif-font</vt:lpstr>
      <vt:lpstr>Myriad Pro</vt:lpstr>
      <vt:lpstr>Myriad Pro Semibold</vt:lpstr>
      <vt:lpstr>Office Theme</vt:lpstr>
      <vt:lpstr>Применение Faster R-CNN, SSD, YOLO для детектирования объектов на изображениях</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hse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vkremlev</dc:creator>
  <cp:keywords>CTPClassification=CTP_NWR:VisualMarkings=</cp:keywords>
  <cp:lastModifiedBy>Vasiljeva, Inna</cp:lastModifiedBy>
  <cp:revision>42</cp:revision>
  <dcterms:created xsi:type="dcterms:W3CDTF">2010-09-30T06:45:29Z</dcterms:created>
  <dcterms:modified xsi:type="dcterms:W3CDTF">2017-10-18T17:09:11Z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514be1a1-cfc5-47fd-a2da-429ae0ae3a4f</vt:lpwstr>
  </property>
  <property fmtid="{D5CDD505-2E9C-101B-9397-08002B2CF9AE}" pid="3" name="CTP_TimeStamp">
    <vt:lpwstr>2017-10-18 17:08:42Z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CTP_NWR</vt:lpwstr>
  </property>
</Properties>
</file>

<file path=docProps/thumbnail.jpeg>
</file>